
<file path=[Content_Types].xml><?xml version="1.0" encoding="utf-8"?>
<Types xmlns="http://schemas.openxmlformats.org/package/2006/content-types">
  <Default Extension="jpeg" ContentType="image/jpe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
  </p:notesMasterIdLst>
  <p:sldIdLst>
    <p:sldId id="256" r:id="rId3"/>
    <p:sldId id="258" r:id="rId5"/>
    <p:sldId id="257" r:id="rId6"/>
    <p:sldId id="259" r:id="rId7"/>
    <p:sldId id="260" r:id="rId8"/>
    <p:sldId id="276" r:id="rId9"/>
    <p:sldId id="261" r:id="rId10"/>
    <p:sldId id="263" r:id="rId11"/>
    <p:sldId id="264" r:id="rId12"/>
    <p:sldId id="265" r:id="rId13"/>
    <p:sldId id="266" r:id="rId14"/>
    <p:sldId id="267" r:id="rId15"/>
    <p:sldId id="268" r:id="rId16"/>
    <p:sldId id="269" r:id="rId17"/>
    <p:sldId id="277" r:id="rId18"/>
    <p:sldId id="271" r:id="rId19"/>
    <p:sldId id="272" r:id="rId20"/>
    <p:sldId id="273" r:id="rId21"/>
    <p:sldId id="275" r:id="rId22"/>
  </p:sldIdLst>
  <p:sldSz cx="9144000" cy="5143500" type="screen16x9"/>
  <p:notesSz cx="6858000" cy="9144000"/>
  <p:embeddedFontLst>
    <p:embeddedFont>
      <p:font typeface="李旭科书法" panose="02000603000000000000" pitchFamily="2" charset="-122"/>
      <p:regular r:id="rId26"/>
    </p:embeddedFont>
    <p:embeddedFont>
      <p:font typeface="微软雅黑" panose="020B0503020204020204" pitchFamily="34" charset="-122"/>
      <p:regular r:id="rId27"/>
    </p:embeddedFont>
    <p:embeddedFont>
      <p:font typeface="Calibri" panose="020F0502020204030204" charset="0"/>
      <p:regular r:id="rId28"/>
      <p:bold r:id="rId29"/>
      <p:italic r:id="rId30"/>
      <p:boldItalic r:id="rId31"/>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651" autoAdjust="0"/>
  </p:normalViewPr>
  <p:slideViewPr>
    <p:cSldViewPr>
      <p:cViewPr varScale="1">
        <p:scale>
          <a:sx n="92" d="100"/>
          <a:sy n="92" d="100"/>
        </p:scale>
        <p:origin x="930" y="78"/>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1" Type="http://schemas.openxmlformats.org/officeDocument/2006/relationships/font" Target="fonts/font6.fntdata"/><Relationship Id="rId30" Type="http://schemas.openxmlformats.org/officeDocument/2006/relationships/font" Target="fonts/font5.fntdata"/><Relationship Id="rId3" Type="http://schemas.openxmlformats.org/officeDocument/2006/relationships/slide" Target="slides/slide1.xml"/><Relationship Id="rId29" Type="http://schemas.openxmlformats.org/officeDocument/2006/relationships/font" Target="fonts/font4.fntdata"/><Relationship Id="rId28" Type="http://schemas.openxmlformats.org/officeDocument/2006/relationships/font" Target="fonts/font3.fntdata"/><Relationship Id="rId27" Type="http://schemas.openxmlformats.org/officeDocument/2006/relationships/font" Target="fonts/font2.fntdata"/><Relationship Id="rId26" Type="http://schemas.openxmlformats.org/officeDocument/2006/relationships/font" Target="fonts/font1.fntdata"/><Relationship Id="rId25" Type="http://schemas.openxmlformats.org/officeDocument/2006/relationships/tableStyles" Target="tableStyles.xml"/><Relationship Id="rId24" Type="http://schemas.openxmlformats.org/officeDocument/2006/relationships/viewProps" Target="viewProps.xml"/><Relationship Id="rId23" Type="http://schemas.openxmlformats.org/officeDocument/2006/relationships/presProps" Target="presProps.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471BE53-130F-4392-A603-48C7D9037C40}"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2F08C7B-F186-4646-9046-461B89615EE0}"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2F08C7B-F186-4646-9046-461B89615EE0}"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2F08C7B-F186-4646-9046-461B89615EE0}"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2F08C7B-F186-4646-9046-461B89615EE0}"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2F08C7B-F186-4646-9046-461B89615EE0}"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2F08C7B-F186-4646-9046-461B89615EE0}"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2F08C7B-F186-4646-9046-461B89615EE0}"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2F08C7B-F186-4646-9046-461B89615EE0}"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2F08C7B-F186-4646-9046-461B89615EE0}"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2F08C7B-F186-4646-9046-461B89615EE0}"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2F08C7B-F186-4646-9046-461B89615EE0}"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2F08C7B-F186-4646-9046-461B89615EE0}"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2F08C7B-F186-4646-9046-461B89615EE0}"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2F08C7B-F186-4646-9046-461B89615EE0}"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2F08C7B-F186-4646-9046-461B89615EE0}"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2F08C7B-F186-4646-9046-461B89615EE0}"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2F08C7B-F186-4646-9046-461B89615EE0}"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2F08C7B-F186-4646-9046-461B89615EE0}"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2F08C7B-F186-4646-9046-461B89615EE0}"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2F08C7B-F186-4646-9046-461B89615EE0}"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601212"/>
            <a:ext cx="9144000" cy="1542287"/>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33501" y="51470"/>
            <a:ext cx="655321" cy="594361"/>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319649" y="195486"/>
            <a:ext cx="630937" cy="52120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2.xml"/><Relationship Id="rId7" Type="http://schemas.openxmlformats.org/officeDocument/2006/relationships/image" Target="../media/image8.png"/><Relationship Id="rId6" Type="http://schemas.microsoft.com/office/2007/relationships/media" Target="../media/media1.mp3"/><Relationship Id="rId5" Type="http://schemas.openxmlformats.org/officeDocument/2006/relationships/audio" Target="../media/media1.mp3"/><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image" Target="../media/image14.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1.xml"/><Relationship Id="rId2" Type="http://schemas.openxmlformats.org/officeDocument/2006/relationships/image" Target="../media/image20.jpeg"/><Relationship Id="rId1" Type="http://schemas.openxmlformats.org/officeDocument/2006/relationships/image" Target="../media/image14.pn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1.xml"/><Relationship Id="rId2" Type="http://schemas.openxmlformats.org/officeDocument/2006/relationships/image" Target="../media/image21.jpeg"/><Relationship Id="rId1" Type="http://schemas.openxmlformats.org/officeDocument/2006/relationships/image" Target="../media/image14.png"/></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1.xml"/><Relationship Id="rId4" Type="http://schemas.openxmlformats.org/officeDocument/2006/relationships/image" Target="../media/image24.jpeg"/><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image" Target="../media/image14.png"/></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1.xml"/><Relationship Id="rId4" Type="http://schemas.openxmlformats.org/officeDocument/2006/relationships/image" Target="../media/image27.jpeg"/><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image" Target="../media/image14.png"/></Relationships>
</file>

<file path=ppt/slides/_rels/slide15.xml.rels><?xml version="1.0" encoding="UTF-8" standalone="yes"?>
<Relationships xmlns="http://schemas.openxmlformats.org/package/2006/relationships"><Relationship Id="rId7" Type="http://schemas.openxmlformats.org/officeDocument/2006/relationships/notesSlide" Target="../notesSlides/notesSlide15.xml"/><Relationship Id="rId6"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1.xml"/><Relationship Id="rId2" Type="http://schemas.openxmlformats.org/officeDocument/2006/relationships/image" Target="../media/image28.jpeg"/><Relationship Id="rId1" Type="http://schemas.openxmlformats.org/officeDocument/2006/relationships/image" Target="../media/image14.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1.xml"/><Relationship Id="rId2" Type="http://schemas.openxmlformats.org/officeDocument/2006/relationships/image" Target="../media/image29.jpeg"/><Relationship Id="rId1" Type="http://schemas.openxmlformats.org/officeDocument/2006/relationships/image" Target="../media/image14.pn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1.xml"/><Relationship Id="rId2" Type="http://schemas.openxmlformats.org/officeDocument/2006/relationships/image" Target="../media/image30.png"/><Relationship Id="rId1" Type="http://schemas.openxmlformats.org/officeDocument/2006/relationships/image" Target="../media/image14.png"/></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2.xml"/><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9.png"/></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image" Target="../media/image14.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xml"/><Relationship Id="rId2" Type="http://schemas.openxmlformats.org/officeDocument/2006/relationships/image" Target="../media/image15.png"/><Relationship Id="rId1" Type="http://schemas.openxmlformats.org/officeDocument/2006/relationships/image" Target="../media/image14.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xml"/><Relationship Id="rId2" Type="http://schemas.openxmlformats.org/officeDocument/2006/relationships/image" Target="../media/image14.png"/><Relationship Id="rId1" Type="http://schemas.openxmlformats.org/officeDocument/2006/relationships/image" Target="../media/image16.jpeg"/></Relationships>
</file>

<file path=ppt/slides/_rels/slide6.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1.xml"/><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4.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1.xml"/><Relationship Id="rId2" Type="http://schemas.openxmlformats.org/officeDocument/2006/relationships/image" Target="../media/image19.jpeg"/><Relationship Id="rId1"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353" y="0"/>
            <a:ext cx="9141293" cy="5143500"/>
          </a:xfrm>
          <a:prstGeom prst="rect">
            <a:avLst/>
          </a:prstGeom>
        </p:spPr>
      </p:pic>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91880" y="411510"/>
            <a:ext cx="4724410" cy="3700280"/>
          </a:xfrm>
          <a:prstGeom prst="rect">
            <a:avLst/>
          </a:prstGeom>
        </p:spPr>
      </p:pic>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243870"/>
            <a:ext cx="2042164" cy="4035560"/>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643758"/>
            <a:ext cx="6016764" cy="1740412"/>
          </a:xfrm>
          <a:prstGeom prst="rect">
            <a:avLst/>
          </a:prstGeom>
        </p:spPr>
      </p:pic>
      <p:sp>
        <p:nvSpPr>
          <p:cNvPr id="8" name="TextBox 7"/>
          <p:cNvSpPr txBox="1"/>
          <p:nvPr/>
        </p:nvSpPr>
        <p:spPr>
          <a:xfrm>
            <a:off x="2724538" y="1020971"/>
            <a:ext cx="1338828" cy="1477328"/>
          </a:xfrm>
          <a:prstGeom prst="rect">
            <a:avLst/>
          </a:prstGeom>
          <a:noFill/>
        </p:spPr>
        <p:txBody>
          <a:bodyPr wrap="none" rtlCol="0">
            <a:spAutoFit/>
          </a:bodyPr>
          <a:lstStyle/>
          <a:p>
            <a:r>
              <a:rPr lang="zh-CN" altLang="en-US" sz="9000" dirty="0">
                <a:solidFill>
                  <a:srgbClr val="C00000"/>
                </a:solidFill>
                <a:latin typeface="李旭科书法" panose="02000603000000000000" pitchFamily="2" charset="-122"/>
                <a:ea typeface="李旭科书法" panose="02000603000000000000" pitchFamily="2" charset="-122"/>
              </a:rPr>
              <a:t>爱</a:t>
            </a:r>
            <a:endParaRPr lang="zh-CN" altLang="en-US" sz="9000" dirty="0">
              <a:solidFill>
                <a:srgbClr val="C00000"/>
              </a:solidFill>
              <a:latin typeface="李旭科书法" panose="02000603000000000000" pitchFamily="2" charset="-122"/>
              <a:ea typeface="李旭科书法" panose="02000603000000000000" pitchFamily="2" charset="-122"/>
            </a:endParaRPr>
          </a:p>
        </p:txBody>
      </p:sp>
      <p:sp>
        <p:nvSpPr>
          <p:cNvPr id="9" name="TextBox 8"/>
          <p:cNvSpPr txBox="1"/>
          <p:nvPr/>
        </p:nvSpPr>
        <p:spPr>
          <a:xfrm>
            <a:off x="3635896" y="847485"/>
            <a:ext cx="1210588" cy="1323439"/>
          </a:xfrm>
          <a:prstGeom prst="rect">
            <a:avLst/>
          </a:prstGeom>
          <a:noFill/>
        </p:spPr>
        <p:txBody>
          <a:bodyPr wrap="none" rtlCol="0">
            <a:spAutoFit/>
          </a:bodyPr>
          <a:lstStyle/>
          <a:p>
            <a:r>
              <a:rPr lang="zh-CN" altLang="en-US" sz="8000" dirty="0">
                <a:solidFill>
                  <a:srgbClr val="C00000"/>
                </a:solidFill>
                <a:latin typeface="李旭科书法" panose="02000603000000000000" pitchFamily="2" charset="-122"/>
                <a:ea typeface="李旭科书法" panose="02000603000000000000" pitchFamily="2" charset="-122"/>
              </a:rPr>
              <a:t>国</a:t>
            </a:r>
            <a:endParaRPr lang="zh-CN" altLang="en-US" sz="8000" dirty="0">
              <a:solidFill>
                <a:srgbClr val="C00000"/>
              </a:solidFill>
              <a:latin typeface="李旭科书法" panose="02000603000000000000" pitchFamily="2" charset="-122"/>
              <a:ea typeface="李旭科书法" panose="02000603000000000000" pitchFamily="2" charset="-122"/>
            </a:endParaRPr>
          </a:p>
        </p:txBody>
      </p:sp>
      <p:sp>
        <p:nvSpPr>
          <p:cNvPr id="10" name="TextBox 9"/>
          <p:cNvSpPr txBox="1"/>
          <p:nvPr/>
        </p:nvSpPr>
        <p:spPr>
          <a:xfrm>
            <a:off x="4451445" y="1156107"/>
            <a:ext cx="1210588" cy="1323439"/>
          </a:xfrm>
          <a:prstGeom prst="rect">
            <a:avLst/>
          </a:prstGeom>
          <a:noFill/>
        </p:spPr>
        <p:txBody>
          <a:bodyPr wrap="none" rtlCol="0">
            <a:spAutoFit/>
          </a:bodyPr>
          <a:lstStyle/>
          <a:p>
            <a:r>
              <a:rPr lang="zh-CN" altLang="en-US" sz="8000" dirty="0">
                <a:solidFill>
                  <a:srgbClr val="C00000"/>
                </a:solidFill>
                <a:latin typeface="李旭科书法" panose="02000603000000000000" pitchFamily="2" charset="-122"/>
                <a:ea typeface="李旭科书法" panose="02000603000000000000" pitchFamily="2" charset="-122"/>
              </a:rPr>
              <a:t>主</a:t>
            </a:r>
            <a:endParaRPr lang="zh-CN" altLang="en-US" sz="8000" dirty="0">
              <a:solidFill>
                <a:srgbClr val="C00000"/>
              </a:solidFill>
              <a:latin typeface="李旭科书法" panose="02000603000000000000" pitchFamily="2" charset="-122"/>
              <a:ea typeface="李旭科书法" panose="02000603000000000000" pitchFamily="2" charset="-122"/>
            </a:endParaRPr>
          </a:p>
        </p:txBody>
      </p:sp>
      <p:sp>
        <p:nvSpPr>
          <p:cNvPr id="11" name="TextBox 10"/>
          <p:cNvSpPr txBox="1"/>
          <p:nvPr/>
        </p:nvSpPr>
        <p:spPr>
          <a:xfrm>
            <a:off x="5234744" y="1327418"/>
            <a:ext cx="1210588" cy="1323439"/>
          </a:xfrm>
          <a:prstGeom prst="rect">
            <a:avLst/>
          </a:prstGeom>
          <a:noFill/>
        </p:spPr>
        <p:txBody>
          <a:bodyPr wrap="none" rtlCol="0">
            <a:spAutoFit/>
          </a:bodyPr>
          <a:lstStyle/>
          <a:p>
            <a:r>
              <a:rPr lang="zh-CN" altLang="en-US" sz="8000" dirty="0">
                <a:solidFill>
                  <a:srgbClr val="C00000"/>
                </a:solidFill>
                <a:latin typeface="李旭科书法" panose="02000603000000000000" pitchFamily="2" charset="-122"/>
                <a:ea typeface="李旭科书法" panose="02000603000000000000" pitchFamily="2" charset="-122"/>
              </a:rPr>
              <a:t>义</a:t>
            </a:r>
            <a:endParaRPr lang="zh-CN" altLang="en-US" sz="8000" dirty="0">
              <a:solidFill>
                <a:srgbClr val="C00000"/>
              </a:solidFill>
              <a:latin typeface="李旭科书法" panose="02000603000000000000" pitchFamily="2" charset="-122"/>
              <a:ea typeface="李旭科书法" panose="02000603000000000000" pitchFamily="2" charset="-122"/>
            </a:endParaRPr>
          </a:p>
        </p:txBody>
      </p:sp>
      <p:sp>
        <p:nvSpPr>
          <p:cNvPr id="12" name="TextBox 11"/>
          <p:cNvSpPr txBox="1"/>
          <p:nvPr/>
        </p:nvSpPr>
        <p:spPr>
          <a:xfrm>
            <a:off x="6108914" y="1013376"/>
            <a:ext cx="1338828" cy="1477328"/>
          </a:xfrm>
          <a:prstGeom prst="rect">
            <a:avLst/>
          </a:prstGeom>
          <a:noFill/>
        </p:spPr>
        <p:txBody>
          <a:bodyPr wrap="none" rtlCol="0">
            <a:spAutoFit/>
          </a:bodyPr>
          <a:lstStyle/>
          <a:p>
            <a:r>
              <a:rPr lang="zh-CN" altLang="en-US" sz="9000" dirty="0">
                <a:solidFill>
                  <a:srgbClr val="C00000"/>
                </a:solidFill>
                <a:latin typeface="李旭科书法" panose="02000603000000000000" pitchFamily="2" charset="-122"/>
                <a:ea typeface="李旭科书法" panose="02000603000000000000" pitchFamily="2" charset="-122"/>
              </a:rPr>
              <a:t>教</a:t>
            </a:r>
            <a:endParaRPr lang="zh-CN" altLang="en-US" sz="9000" dirty="0">
              <a:solidFill>
                <a:srgbClr val="C00000"/>
              </a:solidFill>
              <a:latin typeface="李旭科书法" panose="02000603000000000000" pitchFamily="2" charset="-122"/>
              <a:ea typeface="李旭科书法" panose="02000603000000000000" pitchFamily="2" charset="-122"/>
            </a:endParaRPr>
          </a:p>
        </p:txBody>
      </p:sp>
      <p:sp>
        <p:nvSpPr>
          <p:cNvPr id="13" name="TextBox 12"/>
          <p:cNvSpPr txBox="1"/>
          <p:nvPr/>
        </p:nvSpPr>
        <p:spPr>
          <a:xfrm>
            <a:off x="7065979" y="1255410"/>
            <a:ext cx="1210588" cy="1323439"/>
          </a:xfrm>
          <a:prstGeom prst="rect">
            <a:avLst/>
          </a:prstGeom>
          <a:noFill/>
        </p:spPr>
        <p:txBody>
          <a:bodyPr wrap="none" rtlCol="0">
            <a:spAutoFit/>
          </a:bodyPr>
          <a:lstStyle/>
          <a:p>
            <a:r>
              <a:rPr lang="zh-CN" altLang="en-US" sz="8000" dirty="0">
                <a:solidFill>
                  <a:srgbClr val="C00000"/>
                </a:solidFill>
                <a:latin typeface="李旭科书法" panose="02000603000000000000" pitchFamily="2" charset="-122"/>
                <a:ea typeface="李旭科书法" panose="02000603000000000000" pitchFamily="2" charset="-122"/>
              </a:rPr>
              <a:t>育</a:t>
            </a:r>
            <a:endParaRPr lang="zh-CN" altLang="en-US" sz="8000" dirty="0">
              <a:solidFill>
                <a:srgbClr val="C00000"/>
              </a:solidFill>
              <a:latin typeface="李旭科书法" panose="02000603000000000000" pitchFamily="2" charset="-122"/>
              <a:ea typeface="李旭科书法" panose="02000603000000000000" pitchFamily="2" charset="-122"/>
            </a:endParaRPr>
          </a:p>
        </p:txBody>
      </p:sp>
      <p:sp>
        <p:nvSpPr>
          <p:cNvPr id="14" name="圆角矩形 13"/>
          <p:cNvSpPr/>
          <p:nvPr/>
        </p:nvSpPr>
        <p:spPr>
          <a:xfrm>
            <a:off x="3060065" y="2651125"/>
            <a:ext cx="4896485" cy="101917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TextBox 14"/>
          <p:cNvSpPr txBox="1"/>
          <p:nvPr/>
        </p:nvSpPr>
        <p:spPr>
          <a:xfrm>
            <a:off x="3819645" y="2884571"/>
            <a:ext cx="3376930" cy="521970"/>
          </a:xfrm>
          <a:prstGeom prst="rect">
            <a:avLst/>
          </a:prstGeom>
          <a:noFill/>
        </p:spPr>
        <p:txBody>
          <a:bodyPr wrap="none" rtlCol="0">
            <a:spAutoFit/>
          </a:bodyPr>
          <a:lstStyle/>
          <a:p>
            <a:pPr algn="ctr"/>
            <a:r>
              <a:rPr lang="zh-CN" altLang="en-US" sz="2800" b="1" dirty="0">
                <a:solidFill>
                  <a:schemeClr val="bg1"/>
                </a:solidFill>
                <a:latin typeface="微软雅黑" panose="020B0503020204020204" pitchFamily="34" charset="-122"/>
                <a:ea typeface="微软雅黑" panose="020B0503020204020204" pitchFamily="34" charset="-122"/>
              </a:rPr>
              <a:t>国旗     国徽     国歌</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16" name="五角星 15"/>
          <p:cNvSpPr/>
          <p:nvPr/>
        </p:nvSpPr>
        <p:spPr>
          <a:xfrm>
            <a:off x="3275856" y="2987922"/>
            <a:ext cx="288032" cy="288032"/>
          </a:xfrm>
          <a:prstGeom prst="star5">
            <a:avLst>
              <a:gd name="adj" fmla="val 24300"/>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五角星 16"/>
          <p:cNvSpPr/>
          <p:nvPr/>
        </p:nvSpPr>
        <p:spPr>
          <a:xfrm>
            <a:off x="7452320" y="2987922"/>
            <a:ext cx="288032" cy="288032"/>
          </a:xfrm>
          <a:prstGeom prst="star5">
            <a:avLst>
              <a:gd name="adj" fmla="val 24300"/>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网络歌手-诗朗诵我的祖国背景音乐.mp3">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179512" y="-6096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9"/>
                                        </p:tgtEl>
                                      </p:cBhvr>
                                    </p:cmd>
                                  </p:childTnLst>
                                </p:cTn>
                              </p:par>
                              <p:par>
                                <p:cTn id="7" presetID="22" presetClass="entr" presetSubtype="8"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wipe(left)">
                                      <p:cBhvr>
                                        <p:cTn id="9" dur="2000"/>
                                        <p:tgtEl>
                                          <p:spTgt spid="6"/>
                                        </p:tgtEl>
                                      </p:cBhvr>
                                    </p:animEffect>
                                  </p:childTnLst>
                                </p:cTn>
                              </p:par>
                            </p:childTnLst>
                          </p:cTn>
                        </p:par>
                        <p:par>
                          <p:cTn id="10" fill="hold">
                            <p:stCondLst>
                              <p:cond delay="0"/>
                            </p:stCondLst>
                            <p:childTnLst>
                              <p:par>
                                <p:cTn id="11" presetID="22" presetClass="entr" presetSubtype="4"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10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1000" fill="hold"/>
                                        <p:tgtEl>
                                          <p:spTgt spid="8"/>
                                        </p:tgtEl>
                                        <p:attrNameLst>
                                          <p:attrName>ppt_w</p:attrName>
                                        </p:attrNameLst>
                                      </p:cBhvr>
                                      <p:tavLst>
                                        <p:tav tm="0">
                                          <p:val>
                                            <p:fltVal val="0"/>
                                          </p:val>
                                        </p:tav>
                                        <p:tav tm="100000">
                                          <p:val>
                                            <p:strVal val="#ppt_w"/>
                                          </p:val>
                                        </p:tav>
                                      </p:tavLst>
                                    </p:anim>
                                    <p:anim calcmode="lin" valueType="num">
                                      <p:cBhvr>
                                        <p:cTn id="21" dur="1000" fill="hold"/>
                                        <p:tgtEl>
                                          <p:spTgt spid="8"/>
                                        </p:tgtEl>
                                        <p:attrNameLst>
                                          <p:attrName>ppt_h</p:attrName>
                                        </p:attrNameLst>
                                      </p:cBhvr>
                                      <p:tavLst>
                                        <p:tav tm="0">
                                          <p:val>
                                            <p:fltVal val="0"/>
                                          </p:val>
                                        </p:tav>
                                        <p:tav tm="100000">
                                          <p:val>
                                            <p:strVal val="#ppt_h"/>
                                          </p:val>
                                        </p:tav>
                                      </p:tavLst>
                                    </p:anim>
                                    <p:animEffect transition="in" filter="fade">
                                      <p:cBhvr>
                                        <p:cTn id="22" dur="1000"/>
                                        <p:tgtEl>
                                          <p:spTgt spid="8"/>
                                        </p:tgtEl>
                                      </p:cBhvr>
                                    </p:animEffect>
                                  </p:childTnLst>
                                </p:cTn>
                              </p:par>
                            </p:childTnLst>
                          </p:cTn>
                        </p:par>
                        <p:par>
                          <p:cTn id="23" fill="hold">
                            <p:stCondLst>
                              <p:cond delay="2000"/>
                            </p:stCondLst>
                            <p:childTnLst>
                              <p:par>
                                <p:cTn id="24" presetID="53" presetClass="entr" presetSubtype="16"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1000" fill="hold"/>
                                        <p:tgtEl>
                                          <p:spTgt spid="9"/>
                                        </p:tgtEl>
                                        <p:attrNameLst>
                                          <p:attrName>ppt_w</p:attrName>
                                        </p:attrNameLst>
                                      </p:cBhvr>
                                      <p:tavLst>
                                        <p:tav tm="0">
                                          <p:val>
                                            <p:fltVal val="0"/>
                                          </p:val>
                                        </p:tav>
                                        <p:tav tm="100000">
                                          <p:val>
                                            <p:strVal val="#ppt_w"/>
                                          </p:val>
                                        </p:tav>
                                      </p:tavLst>
                                    </p:anim>
                                    <p:anim calcmode="lin" valueType="num">
                                      <p:cBhvr>
                                        <p:cTn id="27" dur="1000" fill="hold"/>
                                        <p:tgtEl>
                                          <p:spTgt spid="9"/>
                                        </p:tgtEl>
                                        <p:attrNameLst>
                                          <p:attrName>ppt_h</p:attrName>
                                        </p:attrNameLst>
                                      </p:cBhvr>
                                      <p:tavLst>
                                        <p:tav tm="0">
                                          <p:val>
                                            <p:fltVal val="0"/>
                                          </p:val>
                                        </p:tav>
                                        <p:tav tm="100000">
                                          <p:val>
                                            <p:strVal val="#ppt_h"/>
                                          </p:val>
                                        </p:tav>
                                      </p:tavLst>
                                    </p:anim>
                                    <p:animEffect transition="in" filter="fade">
                                      <p:cBhvr>
                                        <p:cTn id="28" dur="1000"/>
                                        <p:tgtEl>
                                          <p:spTgt spid="9"/>
                                        </p:tgtEl>
                                      </p:cBhvr>
                                    </p:animEffect>
                                  </p:childTnLst>
                                </p:cTn>
                              </p:par>
                            </p:childTnLst>
                          </p:cTn>
                        </p:par>
                        <p:par>
                          <p:cTn id="29" fill="hold">
                            <p:stCondLst>
                              <p:cond delay="3000"/>
                            </p:stCondLst>
                            <p:childTnLst>
                              <p:par>
                                <p:cTn id="30" presetID="53" presetClass="entr" presetSubtype="16"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1000" fill="hold"/>
                                        <p:tgtEl>
                                          <p:spTgt spid="10"/>
                                        </p:tgtEl>
                                        <p:attrNameLst>
                                          <p:attrName>ppt_w</p:attrName>
                                        </p:attrNameLst>
                                      </p:cBhvr>
                                      <p:tavLst>
                                        <p:tav tm="0">
                                          <p:val>
                                            <p:fltVal val="0"/>
                                          </p:val>
                                        </p:tav>
                                        <p:tav tm="100000">
                                          <p:val>
                                            <p:strVal val="#ppt_w"/>
                                          </p:val>
                                        </p:tav>
                                      </p:tavLst>
                                    </p:anim>
                                    <p:anim calcmode="lin" valueType="num">
                                      <p:cBhvr>
                                        <p:cTn id="33" dur="1000" fill="hold"/>
                                        <p:tgtEl>
                                          <p:spTgt spid="10"/>
                                        </p:tgtEl>
                                        <p:attrNameLst>
                                          <p:attrName>ppt_h</p:attrName>
                                        </p:attrNameLst>
                                      </p:cBhvr>
                                      <p:tavLst>
                                        <p:tav tm="0">
                                          <p:val>
                                            <p:fltVal val="0"/>
                                          </p:val>
                                        </p:tav>
                                        <p:tav tm="100000">
                                          <p:val>
                                            <p:strVal val="#ppt_h"/>
                                          </p:val>
                                        </p:tav>
                                      </p:tavLst>
                                    </p:anim>
                                    <p:animEffect transition="in" filter="fade">
                                      <p:cBhvr>
                                        <p:cTn id="34" dur="1000"/>
                                        <p:tgtEl>
                                          <p:spTgt spid="10"/>
                                        </p:tgtEl>
                                      </p:cBhvr>
                                    </p:animEffect>
                                  </p:childTnLst>
                                </p:cTn>
                              </p:par>
                            </p:childTnLst>
                          </p:cTn>
                        </p:par>
                        <p:par>
                          <p:cTn id="35" fill="hold">
                            <p:stCondLst>
                              <p:cond delay="4000"/>
                            </p:stCondLst>
                            <p:childTnLst>
                              <p:par>
                                <p:cTn id="36" presetID="53" presetClass="entr" presetSubtype="16"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1000" fill="hold"/>
                                        <p:tgtEl>
                                          <p:spTgt spid="11"/>
                                        </p:tgtEl>
                                        <p:attrNameLst>
                                          <p:attrName>ppt_w</p:attrName>
                                        </p:attrNameLst>
                                      </p:cBhvr>
                                      <p:tavLst>
                                        <p:tav tm="0">
                                          <p:val>
                                            <p:fltVal val="0"/>
                                          </p:val>
                                        </p:tav>
                                        <p:tav tm="100000">
                                          <p:val>
                                            <p:strVal val="#ppt_w"/>
                                          </p:val>
                                        </p:tav>
                                      </p:tavLst>
                                    </p:anim>
                                    <p:anim calcmode="lin" valueType="num">
                                      <p:cBhvr>
                                        <p:cTn id="39" dur="1000" fill="hold"/>
                                        <p:tgtEl>
                                          <p:spTgt spid="11"/>
                                        </p:tgtEl>
                                        <p:attrNameLst>
                                          <p:attrName>ppt_h</p:attrName>
                                        </p:attrNameLst>
                                      </p:cBhvr>
                                      <p:tavLst>
                                        <p:tav tm="0">
                                          <p:val>
                                            <p:fltVal val="0"/>
                                          </p:val>
                                        </p:tav>
                                        <p:tav tm="100000">
                                          <p:val>
                                            <p:strVal val="#ppt_h"/>
                                          </p:val>
                                        </p:tav>
                                      </p:tavLst>
                                    </p:anim>
                                    <p:animEffect transition="in" filter="fade">
                                      <p:cBhvr>
                                        <p:cTn id="40" dur="1000"/>
                                        <p:tgtEl>
                                          <p:spTgt spid="11"/>
                                        </p:tgtEl>
                                      </p:cBhvr>
                                    </p:animEffect>
                                  </p:childTnLst>
                                </p:cTn>
                              </p:par>
                            </p:childTnLst>
                          </p:cTn>
                        </p:par>
                        <p:par>
                          <p:cTn id="41" fill="hold">
                            <p:stCondLst>
                              <p:cond delay="5000"/>
                            </p:stCondLst>
                            <p:childTnLst>
                              <p:par>
                                <p:cTn id="42" presetID="53" presetClass="entr" presetSubtype="16" fill="hold" grpId="0" nodeType="after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p:cTn id="44" dur="1000" fill="hold"/>
                                        <p:tgtEl>
                                          <p:spTgt spid="12"/>
                                        </p:tgtEl>
                                        <p:attrNameLst>
                                          <p:attrName>ppt_w</p:attrName>
                                        </p:attrNameLst>
                                      </p:cBhvr>
                                      <p:tavLst>
                                        <p:tav tm="0">
                                          <p:val>
                                            <p:fltVal val="0"/>
                                          </p:val>
                                        </p:tav>
                                        <p:tav tm="100000">
                                          <p:val>
                                            <p:strVal val="#ppt_w"/>
                                          </p:val>
                                        </p:tav>
                                      </p:tavLst>
                                    </p:anim>
                                    <p:anim calcmode="lin" valueType="num">
                                      <p:cBhvr>
                                        <p:cTn id="45" dur="1000" fill="hold"/>
                                        <p:tgtEl>
                                          <p:spTgt spid="12"/>
                                        </p:tgtEl>
                                        <p:attrNameLst>
                                          <p:attrName>ppt_h</p:attrName>
                                        </p:attrNameLst>
                                      </p:cBhvr>
                                      <p:tavLst>
                                        <p:tav tm="0">
                                          <p:val>
                                            <p:fltVal val="0"/>
                                          </p:val>
                                        </p:tav>
                                        <p:tav tm="100000">
                                          <p:val>
                                            <p:strVal val="#ppt_h"/>
                                          </p:val>
                                        </p:tav>
                                      </p:tavLst>
                                    </p:anim>
                                    <p:animEffect transition="in" filter="fade">
                                      <p:cBhvr>
                                        <p:cTn id="46" dur="1000"/>
                                        <p:tgtEl>
                                          <p:spTgt spid="12"/>
                                        </p:tgtEl>
                                      </p:cBhvr>
                                    </p:animEffect>
                                  </p:childTnLst>
                                </p:cTn>
                              </p:par>
                            </p:childTnLst>
                          </p:cTn>
                        </p:par>
                        <p:par>
                          <p:cTn id="47" fill="hold">
                            <p:stCondLst>
                              <p:cond delay="6000"/>
                            </p:stCondLst>
                            <p:childTnLst>
                              <p:par>
                                <p:cTn id="48" presetID="53" presetClass="entr" presetSubtype="16" fill="hold" grpId="0" nodeType="after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p:cTn id="50" dur="1000" fill="hold"/>
                                        <p:tgtEl>
                                          <p:spTgt spid="13"/>
                                        </p:tgtEl>
                                        <p:attrNameLst>
                                          <p:attrName>ppt_w</p:attrName>
                                        </p:attrNameLst>
                                      </p:cBhvr>
                                      <p:tavLst>
                                        <p:tav tm="0">
                                          <p:val>
                                            <p:fltVal val="0"/>
                                          </p:val>
                                        </p:tav>
                                        <p:tav tm="100000">
                                          <p:val>
                                            <p:strVal val="#ppt_w"/>
                                          </p:val>
                                        </p:tav>
                                      </p:tavLst>
                                    </p:anim>
                                    <p:anim calcmode="lin" valueType="num">
                                      <p:cBhvr>
                                        <p:cTn id="51" dur="1000" fill="hold"/>
                                        <p:tgtEl>
                                          <p:spTgt spid="13"/>
                                        </p:tgtEl>
                                        <p:attrNameLst>
                                          <p:attrName>ppt_h</p:attrName>
                                        </p:attrNameLst>
                                      </p:cBhvr>
                                      <p:tavLst>
                                        <p:tav tm="0">
                                          <p:val>
                                            <p:fltVal val="0"/>
                                          </p:val>
                                        </p:tav>
                                        <p:tav tm="100000">
                                          <p:val>
                                            <p:strVal val="#ppt_h"/>
                                          </p:val>
                                        </p:tav>
                                      </p:tavLst>
                                    </p:anim>
                                    <p:animEffect transition="in" filter="fade">
                                      <p:cBhvr>
                                        <p:cTn id="52" dur="1000"/>
                                        <p:tgtEl>
                                          <p:spTgt spid="13"/>
                                        </p:tgtEl>
                                      </p:cBhvr>
                                    </p:animEffect>
                                  </p:childTnLst>
                                </p:cTn>
                              </p:par>
                            </p:childTnLst>
                          </p:cTn>
                        </p:par>
                        <p:par>
                          <p:cTn id="53" fill="hold">
                            <p:stCondLst>
                              <p:cond delay="7000"/>
                            </p:stCondLst>
                            <p:childTnLst>
                              <p:par>
                                <p:cTn id="54" presetID="22" presetClass="entr" presetSubtype="8" fill="hold" grpId="0" nodeType="after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wipe(left)">
                                      <p:cBhvr>
                                        <p:cTn id="56" dur="1000"/>
                                        <p:tgtEl>
                                          <p:spTgt spid="14"/>
                                        </p:tgtEl>
                                      </p:cBhvr>
                                    </p:animEffect>
                                  </p:childTnLst>
                                </p:cTn>
                              </p:par>
                            </p:childTnLst>
                          </p:cTn>
                        </p:par>
                        <p:par>
                          <p:cTn id="57" fill="hold">
                            <p:stCondLst>
                              <p:cond delay="8000"/>
                            </p:stCondLst>
                            <p:childTnLst>
                              <p:par>
                                <p:cTn id="58" presetID="2" presetClass="entr" presetSubtype="2" fill="hold" grpId="0" nodeType="afterEffect">
                                  <p:stCondLst>
                                    <p:cond delay="0"/>
                                  </p:stCondLst>
                                  <p:iterate type="lt">
                                    <p:tmPct val="30000"/>
                                  </p:iterate>
                                  <p:childTnLst>
                                    <p:set>
                                      <p:cBhvr>
                                        <p:cTn id="59" dur="1" fill="hold">
                                          <p:stCondLst>
                                            <p:cond delay="0"/>
                                          </p:stCondLst>
                                        </p:cTn>
                                        <p:tgtEl>
                                          <p:spTgt spid="15"/>
                                        </p:tgtEl>
                                        <p:attrNameLst>
                                          <p:attrName>style.visibility</p:attrName>
                                        </p:attrNameLst>
                                      </p:cBhvr>
                                      <p:to>
                                        <p:strVal val="visible"/>
                                      </p:to>
                                    </p:set>
                                    <p:anim calcmode="lin" valueType="num">
                                      <p:cBhvr additive="base">
                                        <p:cTn id="60" dur="500" fill="hold"/>
                                        <p:tgtEl>
                                          <p:spTgt spid="15"/>
                                        </p:tgtEl>
                                        <p:attrNameLst>
                                          <p:attrName>ppt_x</p:attrName>
                                        </p:attrNameLst>
                                      </p:cBhvr>
                                      <p:tavLst>
                                        <p:tav tm="0">
                                          <p:val>
                                            <p:strVal val="1+#ppt_w/2"/>
                                          </p:val>
                                        </p:tav>
                                        <p:tav tm="100000">
                                          <p:val>
                                            <p:strVal val="#ppt_x"/>
                                          </p:val>
                                        </p:tav>
                                      </p:tavLst>
                                    </p:anim>
                                    <p:anim calcmode="lin" valueType="num">
                                      <p:cBhvr additive="base">
                                        <p:cTn id="61" dur="500" fill="hold"/>
                                        <p:tgtEl>
                                          <p:spTgt spid="15"/>
                                        </p:tgtEl>
                                        <p:attrNameLst>
                                          <p:attrName>ppt_y</p:attrName>
                                        </p:attrNameLst>
                                      </p:cBhvr>
                                      <p:tavLst>
                                        <p:tav tm="0">
                                          <p:val>
                                            <p:strVal val="#ppt_y"/>
                                          </p:val>
                                        </p:tav>
                                        <p:tav tm="100000">
                                          <p:val>
                                            <p:strVal val="#ppt_y"/>
                                          </p:val>
                                        </p:tav>
                                      </p:tavLst>
                                    </p:anim>
                                  </p:childTnLst>
                                </p:cTn>
                              </p:par>
                            </p:childTnLst>
                          </p:cTn>
                        </p:par>
                        <p:par>
                          <p:cTn id="62" fill="hold">
                            <p:stCondLst>
                              <p:cond delay="10750"/>
                            </p:stCondLst>
                            <p:childTnLst>
                              <p:par>
                                <p:cTn id="63" presetID="23" presetClass="entr" presetSubtype="32" fill="hold" grpId="0" nodeType="afterEffect">
                                  <p:stCondLst>
                                    <p:cond delay="0"/>
                                  </p:stCondLst>
                                  <p:childTnLst>
                                    <p:set>
                                      <p:cBhvr>
                                        <p:cTn id="64" dur="1" fill="hold">
                                          <p:stCondLst>
                                            <p:cond delay="0"/>
                                          </p:stCondLst>
                                        </p:cTn>
                                        <p:tgtEl>
                                          <p:spTgt spid="16"/>
                                        </p:tgtEl>
                                        <p:attrNameLst>
                                          <p:attrName>style.visibility</p:attrName>
                                        </p:attrNameLst>
                                      </p:cBhvr>
                                      <p:to>
                                        <p:strVal val="visible"/>
                                      </p:to>
                                    </p:set>
                                    <p:anim calcmode="lin" valueType="num">
                                      <p:cBhvr>
                                        <p:cTn id="65" dur="1000" fill="hold"/>
                                        <p:tgtEl>
                                          <p:spTgt spid="16"/>
                                        </p:tgtEl>
                                        <p:attrNameLst>
                                          <p:attrName>ppt_w</p:attrName>
                                        </p:attrNameLst>
                                      </p:cBhvr>
                                      <p:tavLst>
                                        <p:tav tm="0">
                                          <p:val>
                                            <p:strVal val="4*#ppt_w"/>
                                          </p:val>
                                        </p:tav>
                                        <p:tav tm="100000">
                                          <p:val>
                                            <p:strVal val="#ppt_w"/>
                                          </p:val>
                                        </p:tav>
                                      </p:tavLst>
                                    </p:anim>
                                    <p:anim calcmode="lin" valueType="num">
                                      <p:cBhvr>
                                        <p:cTn id="66" dur="1000" fill="hold"/>
                                        <p:tgtEl>
                                          <p:spTgt spid="16"/>
                                        </p:tgtEl>
                                        <p:attrNameLst>
                                          <p:attrName>ppt_h</p:attrName>
                                        </p:attrNameLst>
                                      </p:cBhvr>
                                      <p:tavLst>
                                        <p:tav tm="0">
                                          <p:val>
                                            <p:strVal val="4*#ppt_h"/>
                                          </p:val>
                                        </p:tav>
                                        <p:tav tm="100000">
                                          <p:val>
                                            <p:strVal val="#ppt_h"/>
                                          </p:val>
                                        </p:tav>
                                      </p:tavLst>
                                    </p:anim>
                                  </p:childTnLst>
                                </p:cTn>
                              </p:par>
                            </p:childTnLst>
                          </p:cTn>
                        </p:par>
                        <p:par>
                          <p:cTn id="67" fill="hold">
                            <p:stCondLst>
                              <p:cond delay="11750"/>
                            </p:stCondLst>
                            <p:childTnLst>
                              <p:par>
                                <p:cTn id="68" presetID="23" presetClass="entr" presetSubtype="32" fill="hold" grpId="0" nodeType="afterEffect">
                                  <p:stCondLst>
                                    <p:cond delay="0"/>
                                  </p:stCondLst>
                                  <p:childTnLst>
                                    <p:set>
                                      <p:cBhvr>
                                        <p:cTn id="69" dur="1" fill="hold">
                                          <p:stCondLst>
                                            <p:cond delay="0"/>
                                          </p:stCondLst>
                                        </p:cTn>
                                        <p:tgtEl>
                                          <p:spTgt spid="17"/>
                                        </p:tgtEl>
                                        <p:attrNameLst>
                                          <p:attrName>style.visibility</p:attrName>
                                        </p:attrNameLst>
                                      </p:cBhvr>
                                      <p:to>
                                        <p:strVal val="visible"/>
                                      </p:to>
                                    </p:set>
                                    <p:anim calcmode="lin" valueType="num">
                                      <p:cBhvr>
                                        <p:cTn id="70" dur="1000" fill="hold"/>
                                        <p:tgtEl>
                                          <p:spTgt spid="17"/>
                                        </p:tgtEl>
                                        <p:attrNameLst>
                                          <p:attrName>ppt_w</p:attrName>
                                        </p:attrNameLst>
                                      </p:cBhvr>
                                      <p:tavLst>
                                        <p:tav tm="0">
                                          <p:val>
                                            <p:strVal val="4*#ppt_w"/>
                                          </p:val>
                                        </p:tav>
                                        <p:tav tm="100000">
                                          <p:val>
                                            <p:strVal val="#ppt_w"/>
                                          </p:val>
                                        </p:tav>
                                      </p:tavLst>
                                    </p:anim>
                                    <p:anim calcmode="lin" valueType="num">
                                      <p:cBhvr>
                                        <p:cTn id="71" dur="1000" fill="hold"/>
                                        <p:tgtEl>
                                          <p:spTgt spid="1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72" repeatCount="indefinite" fill="hold" display="0">
                  <p:stCondLst>
                    <p:cond delay="indefinite"/>
                  </p:stCondLst>
                  <p:endCondLst>
                    <p:cond evt="onStopAudio" delay="0">
                      <p:tgtEl>
                        <p:sldTgt/>
                      </p:tgtEl>
                    </p:cond>
                  </p:endCondLst>
                </p:cTn>
                <p:tgtEl>
                  <p:spTgt spid="19"/>
                </p:tgtEl>
              </p:cMediaNode>
            </p:audio>
          </p:childTnLst>
        </p:cTn>
      </p:par>
    </p:tnLst>
    <p:bldLst>
      <p:bldP spid="8" grpId="0"/>
      <p:bldP spid="9" grpId="0"/>
      <p:bldP spid="10" grpId="0"/>
      <p:bldP spid="11" grpId="0"/>
      <p:bldP spid="12" grpId="0"/>
      <p:bldP spid="13" grpId="0"/>
      <p:bldP spid="14" grpId="0" bldLvl="0" animBg="1"/>
      <p:bldP spid="15" grpId="0"/>
      <p:bldP spid="16" grpId="0" bldLvl="0" animBg="1"/>
      <p:bldP spid="17"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23528" y="123478"/>
            <a:ext cx="858276" cy="522687"/>
          </a:xfrm>
          <a:prstGeom prst="rect">
            <a:avLst/>
          </a:prstGeom>
        </p:spPr>
      </p:pic>
      <p:sp>
        <p:nvSpPr>
          <p:cNvPr id="3" name="TextBox 2"/>
          <p:cNvSpPr txBox="1"/>
          <p:nvPr/>
        </p:nvSpPr>
        <p:spPr>
          <a:xfrm>
            <a:off x="1279264" y="246055"/>
            <a:ext cx="1107997" cy="369332"/>
          </a:xfrm>
          <a:prstGeom prst="rect">
            <a:avLst/>
          </a:prstGeom>
          <a:noFill/>
        </p:spPr>
        <p:txBody>
          <a:bodyPr wrap="none" rtlCol="0">
            <a:spAutoFit/>
          </a:bodyPr>
          <a:lstStyle/>
          <a:p>
            <a:pPr algn="ctr"/>
            <a:r>
              <a:rPr lang="zh-CN" altLang="en-US" b="1" dirty="0">
                <a:solidFill>
                  <a:srgbClr val="C00000"/>
                </a:solidFill>
                <a:latin typeface="微软雅黑" panose="020B0503020204020204" pitchFamily="34" charset="-122"/>
                <a:ea typeface="微软雅黑" panose="020B0503020204020204" pitchFamily="34" charset="-122"/>
              </a:rPr>
              <a:t>历史回放</a:t>
            </a:r>
            <a:endParaRPr lang="zh-CN" altLang="en-US" b="1" dirty="0">
              <a:solidFill>
                <a:srgbClr val="C00000"/>
              </a:solidFill>
              <a:latin typeface="微软雅黑" panose="020B0503020204020204" pitchFamily="34" charset="-122"/>
              <a:ea typeface="微软雅黑" panose="020B0503020204020204" pitchFamily="34" charset="-122"/>
            </a:endParaRPr>
          </a:p>
        </p:txBody>
      </p:sp>
      <p:cxnSp>
        <p:nvCxnSpPr>
          <p:cNvPr id="4" name="直接连接符 3"/>
          <p:cNvCxnSpPr/>
          <p:nvPr/>
        </p:nvCxnSpPr>
        <p:spPr>
          <a:xfrm>
            <a:off x="9525" y="699542"/>
            <a:ext cx="9134475"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055927" y="1059582"/>
            <a:ext cx="5032147" cy="369332"/>
          </a:xfrm>
          <a:prstGeom prst="rect">
            <a:avLst/>
          </a:prstGeom>
          <a:noFill/>
        </p:spPr>
        <p:txBody>
          <a:bodyPr wrap="none" rtlCol="0">
            <a:spAutoFit/>
          </a:bodyPr>
          <a:lstStyle/>
          <a:p>
            <a:r>
              <a:rPr lang="zh-CN" altLang="en-US" b="1" dirty="0">
                <a:solidFill>
                  <a:srgbClr val="C00000"/>
                </a:solidFill>
                <a:latin typeface="微软雅黑" panose="020B0503020204020204" pitchFamily="34" charset="-122"/>
                <a:ea typeface="微软雅黑" panose="020B0503020204020204" pitchFamily="34" charset="-122"/>
              </a:rPr>
              <a:t>清政府与外国帝国主义签订的不平等条约仍有：</a:t>
            </a:r>
            <a:endParaRPr lang="zh-CN" altLang="en-US" b="1" dirty="0">
              <a:solidFill>
                <a:srgbClr val="C00000"/>
              </a:solidFill>
              <a:latin typeface="微软雅黑" panose="020B0503020204020204" pitchFamily="34" charset="-122"/>
              <a:ea typeface="微软雅黑" panose="020B0503020204020204" pitchFamily="34" charset="-122"/>
            </a:endParaRPr>
          </a:p>
        </p:txBody>
      </p:sp>
      <p:sp>
        <p:nvSpPr>
          <p:cNvPr id="7" name="TextBox 6"/>
          <p:cNvSpPr txBox="1"/>
          <p:nvPr/>
        </p:nvSpPr>
        <p:spPr>
          <a:xfrm>
            <a:off x="2632546" y="1507700"/>
            <a:ext cx="4315718" cy="3046988"/>
          </a:xfrm>
          <a:prstGeom prst="rect">
            <a:avLst/>
          </a:prstGeom>
          <a:noFill/>
        </p:spPr>
        <p:txBody>
          <a:bodyPr wrap="square" rtlCol="0">
            <a:spAutoFit/>
          </a:bodyPr>
          <a:lstStyle/>
          <a:p>
            <a:pPr algn="just">
              <a:lnSpc>
                <a:spcPct val="160000"/>
              </a:lnSpc>
            </a:pPr>
            <a:r>
              <a:rPr lang="zh-CN" altLang="en-US" sz="1500" dirty="0">
                <a:solidFill>
                  <a:srgbClr val="C00000"/>
                </a:solidFill>
                <a:latin typeface="微软雅黑" panose="020B0503020204020204" pitchFamily="34" charset="-122"/>
                <a:ea typeface="微软雅黑" panose="020B0503020204020204" pitchFamily="34" charset="-122"/>
              </a:rPr>
              <a:t>■</a:t>
            </a:r>
            <a:r>
              <a:rPr lang="en-US" altLang="zh-CN" sz="1500" dirty="0">
                <a:latin typeface="微软雅黑" panose="020B0503020204020204" pitchFamily="34" charset="-122"/>
                <a:ea typeface="微软雅黑" panose="020B0503020204020204" pitchFamily="34" charset="-122"/>
              </a:rPr>
              <a:t>《</a:t>
            </a:r>
            <a:r>
              <a:rPr lang="zh-CN" altLang="en-US" sz="1500" dirty="0">
                <a:latin typeface="微软雅黑" panose="020B0503020204020204" pitchFamily="34" charset="-122"/>
                <a:ea typeface="微软雅黑" panose="020B0503020204020204" pitchFamily="34" charset="-122"/>
              </a:rPr>
              <a:t>中美望厦条约</a:t>
            </a:r>
            <a:r>
              <a:rPr lang="en-US" altLang="zh-CN" sz="1500" dirty="0">
                <a:latin typeface="微软雅黑" panose="020B0503020204020204" pitchFamily="34" charset="-122"/>
                <a:ea typeface="微软雅黑" panose="020B0503020204020204" pitchFamily="34" charset="-122"/>
              </a:rPr>
              <a:t>》</a:t>
            </a:r>
            <a:r>
              <a:rPr lang="zh-CN" altLang="en-US" sz="1500" dirty="0">
                <a:latin typeface="微软雅黑" panose="020B0503020204020204" pitchFamily="34" charset="-122"/>
                <a:ea typeface="微软雅黑" panose="020B0503020204020204" pitchFamily="34" charset="-122"/>
              </a:rPr>
              <a:t>（</a:t>
            </a:r>
            <a:r>
              <a:rPr lang="en-US" altLang="zh-CN" sz="1500" dirty="0">
                <a:latin typeface="微软雅黑" panose="020B0503020204020204" pitchFamily="34" charset="-122"/>
                <a:ea typeface="微软雅黑" panose="020B0503020204020204" pitchFamily="34" charset="-122"/>
              </a:rPr>
              <a:t>1844</a:t>
            </a:r>
            <a:r>
              <a:rPr lang="zh-CN" altLang="en-US" sz="1500" dirty="0">
                <a:latin typeface="微软雅黑" panose="020B0503020204020204" pitchFamily="34" charset="-122"/>
                <a:ea typeface="微软雅黑" panose="020B0503020204020204" pitchFamily="34" charset="-122"/>
              </a:rPr>
              <a:t>年）</a:t>
            </a:r>
            <a:endParaRPr lang="zh-CN" altLang="en-US" sz="1500" dirty="0">
              <a:latin typeface="微软雅黑" panose="020B0503020204020204" pitchFamily="34" charset="-122"/>
              <a:ea typeface="微软雅黑" panose="020B0503020204020204" pitchFamily="34" charset="-122"/>
            </a:endParaRPr>
          </a:p>
          <a:p>
            <a:pPr algn="just">
              <a:lnSpc>
                <a:spcPct val="160000"/>
              </a:lnSpc>
            </a:pPr>
            <a:r>
              <a:rPr lang="zh-CN" altLang="en-US" sz="1500" dirty="0">
                <a:solidFill>
                  <a:srgbClr val="C00000"/>
                </a:solidFill>
                <a:latin typeface="微软雅黑" panose="020B0503020204020204" pitchFamily="34" charset="-122"/>
                <a:ea typeface="微软雅黑" panose="020B0503020204020204" pitchFamily="34" charset="-122"/>
              </a:rPr>
              <a:t>■ </a:t>
            </a:r>
            <a:r>
              <a:rPr lang="zh-CN" altLang="en-US" sz="1500" dirty="0">
                <a:latin typeface="微软雅黑" panose="020B0503020204020204" pitchFamily="34" charset="-122"/>
                <a:ea typeface="微软雅黑" panose="020B0503020204020204" pitchFamily="34" charset="-122"/>
              </a:rPr>
              <a:t> 中美、中英、中法</a:t>
            </a:r>
            <a:r>
              <a:rPr lang="en-US" altLang="zh-CN" sz="1500" dirty="0">
                <a:latin typeface="微软雅黑" panose="020B0503020204020204" pitchFamily="34" charset="-122"/>
                <a:ea typeface="微软雅黑" panose="020B0503020204020204" pitchFamily="34" charset="-122"/>
              </a:rPr>
              <a:t>《</a:t>
            </a:r>
            <a:r>
              <a:rPr lang="zh-CN" altLang="en-US" sz="1500" dirty="0">
                <a:latin typeface="微软雅黑" panose="020B0503020204020204" pitchFamily="34" charset="-122"/>
                <a:ea typeface="微软雅黑" panose="020B0503020204020204" pitchFamily="34" charset="-122"/>
              </a:rPr>
              <a:t>天津条约</a:t>
            </a:r>
            <a:r>
              <a:rPr lang="en-US" altLang="zh-CN" sz="1500" dirty="0">
                <a:latin typeface="微软雅黑" panose="020B0503020204020204" pitchFamily="34" charset="-122"/>
                <a:ea typeface="微软雅黑" panose="020B0503020204020204" pitchFamily="34" charset="-122"/>
              </a:rPr>
              <a:t>》</a:t>
            </a:r>
            <a:r>
              <a:rPr lang="zh-CN" altLang="en-US" sz="1500" dirty="0">
                <a:latin typeface="微软雅黑" panose="020B0503020204020204" pitchFamily="34" charset="-122"/>
                <a:ea typeface="微软雅黑" panose="020B0503020204020204" pitchFamily="34" charset="-122"/>
              </a:rPr>
              <a:t>（</a:t>
            </a:r>
            <a:r>
              <a:rPr lang="en-US" altLang="zh-CN" sz="1500" dirty="0">
                <a:latin typeface="微软雅黑" panose="020B0503020204020204" pitchFamily="34" charset="-122"/>
                <a:ea typeface="微软雅黑" panose="020B0503020204020204" pitchFamily="34" charset="-122"/>
              </a:rPr>
              <a:t>1858</a:t>
            </a:r>
            <a:r>
              <a:rPr lang="zh-CN" altLang="en-US" sz="1500" dirty="0">
                <a:latin typeface="微软雅黑" panose="020B0503020204020204" pitchFamily="34" charset="-122"/>
                <a:ea typeface="微软雅黑" panose="020B0503020204020204" pitchFamily="34" charset="-122"/>
              </a:rPr>
              <a:t>年）</a:t>
            </a:r>
            <a:endParaRPr lang="zh-CN" altLang="en-US" sz="1500" dirty="0">
              <a:latin typeface="微软雅黑" panose="020B0503020204020204" pitchFamily="34" charset="-122"/>
              <a:ea typeface="微软雅黑" panose="020B0503020204020204" pitchFamily="34" charset="-122"/>
            </a:endParaRPr>
          </a:p>
          <a:p>
            <a:pPr algn="just">
              <a:lnSpc>
                <a:spcPct val="160000"/>
              </a:lnSpc>
            </a:pPr>
            <a:r>
              <a:rPr lang="zh-CN" altLang="en-US" sz="1500" dirty="0">
                <a:solidFill>
                  <a:srgbClr val="C00000"/>
                </a:solidFill>
                <a:latin typeface="微软雅黑" panose="020B0503020204020204" pitchFamily="34" charset="-122"/>
                <a:ea typeface="微软雅黑" panose="020B0503020204020204" pitchFamily="34" charset="-122"/>
              </a:rPr>
              <a:t>■</a:t>
            </a:r>
            <a:r>
              <a:rPr lang="zh-CN" altLang="en-US" sz="1500" dirty="0">
                <a:latin typeface="微软雅黑" panose="020B0503020204020204" pitchFamily="34" charset="-122"/>
                <a:ea typeface="微软雅黑" panose="020B0503020204020204" pitchFamily="34" charset="-122"/>
              </a:rPr>
              <a:t>  中英、中法</a:t>
            </a:r>
            <a:r>
              <a:rPr lang="en-US" altLang="zh-CN" sz="1500" dirty="0">
                <a:latin typeface="微软雅黑" panose="020B0503020204020204" pitchFamily="34" charset="-122"/>
                <a:ea typeface="微软雅黑" panose="020B0503020204020204" pitchFamily="34" charset="-122"/>
              </a:rPr>
              <a:t>《</a:t>
            </a:r>
            <a:r>
              <a:rPr lang="zh-CN" altLang="en-US" sz="1500" dirty="0">
                <a:latin typeface="微软雅黑" panose="020B0503020204020204" pitchFamily="34" charset="-122"/>
                <a:ea typeface="微软雅黑" panose="020B0503020204020204" pitchFamily="34" charset="-122"/>
              </a:rPr>
              <a:t>北京条约</a:t>
            </a:r>
            <a:r>
              <a:rPr lang="en-US" altLang="zh-CN" sz="1500" dirty="0">
                <a:latin typeface="微软雅黑" panose="020B0503020204020204" pitchFamily="34" charset="-122"/>
                <a:ea typeface="微软雅黑" panose="020B0503020204020204" pitchFamily="34" charset="-122"/>
              </a:rPr>
              <a:t>》(1860</a:t>
            </a:r>
            <a:r>
              <a:rPr lang="zh-CN" altLang="en-US" sz="1500" dirty="0">
                <a:latin typeface="微软雅黑" panose="020B0503020204020204" pitchFamily="34" charset="-122"/>
                <a:ea typeface="微软雅黑" panose="020B0503020204020204" pitchFamily="34" charset="-122"/>
              </a:rPr>
              <a:t>年）</a:t>
            </a:r>
            <a:endParaRPr lang="zh-CN" altLang="en-US" sz="1500" dirty="0">
              <a:latin typeface="微软雅黑" panose="020B0503020204020204" pitchFamily="34" charset="-122"/>
              <a:ea typeface="微软雅黑" panose="020B0503020204020204" pitchFamily="34" charset="-122"/>
            </a:endParaRPr>
          </a:p>
          <a:p>
            <a:pPr algn="just">
              <a:lnSpc>
                <a:spcPct val="160000"/>
              </a:lnSpc>
            </a:pPr>
            <a:r>
              <a:rPr lang="zh-CN" altLang="en-US" sz="1500" dirty="0">
                <a:solidFill>
                  <a:srgbClr val="C00000"/>
                </a:solidFill>
                <a:latin typeface="微软雅黑" panose="020B0503020204020204" pitchFamily="34" charset="-122"/>
                <a:ea typeface="微软雅黑" panose="020B0503020204020204" pitchFamily="34" charset="-122"/>
              </a:rPr>
              <a:t>■</a:t>
            </a:r>
            <a:r>
              <a:rPr lang="zh-CN" altLang="en-US" sz="1500" dirty="0">
                <a:latin typeface="微软雅黑" panose="020B0503020204020204" pitchFamily="34" charset="-122"/>
                <a:ea typeface="微软雅黑" panose="020B0503020204020204" pitchFamily="34" charset="-122"/>
              </a:rPr>
              <a:t> </a:t>
            </a:r>
            <a:r>
              <a:rPr lang="en-US" altLang="zh-CN" sz="1500" dirty="0">
                <a:latin typeface="微软雅黑" panose="020B0503020204020204" pitchFamily="34" charset="-122"/>
                <a:ea typeface="微软雅黑" panose="020B0503020204020204" pitchFamily="34" charset="-122"/>
              </a:rPr>
              <a:t>《</a:t>
            </a:r>
            <a:r>
              <a:rPr lang="zh-CN" altLang="en-US" sz="1500" dirty="0">
                <a:latin typeface="微软雅黑" panose="020B0503020204020204" pitchFamily="34" charset="-122"/>
                <a:ea typeface="微软雅黑" panose="020B0503020204020204" pitchFamily="34" charset="-122"/>
              </a:rPr>
              <a:t>中英烟台条约</a:t>
            </a:r>
            <a:r>
              <a:rPr lang="en-US" altLang="zh-CN" sz="1500" dirty="0">
                <a:latin typeface="微软雅黑" panose="020B0503020204020204" pitchFamily="34" charset="-122"/>
                <a:ea typeface="微软雅黑" panose="020B0503020204020204" pitchFamily="34" charset="-122"/>
              </a:rPr>
              <a:t>》</a:t>
            </a:r>
            <a:r>
              <a:rPr lang="zh-CN" altLang="en-US" sz="1500" dirty="0">
                <a:latin typeface="微软雅黑" panose="020B0503020204020204" pitchFamily="34" charset="-122"/>
                <a:ea typeface="微软雅黑" panose="020B0503020204020204" pitchFamily="34" charset="-122"/>
              </a:rPr>
              <a:t>（</a:t>
            </a:r>
            <a:r>
              <a:rPr lang="en-US" altLang="zh-CN" sz="1500" dirty="0">
                <a:latin typeface="微软雅黑" panose="020B0503020204020204" pitchFamily="34" charset="-122"/>
                <a:ea typeface="微软雅黑" panose="020B0503020204020204" pitchFamily="34" charset="-122"/>
              </a:rPr>
              <a:t>1876</a:t>
            </a:r>
            <a:r>
              <a:rPr lang="zh-CN" altLang="en-US" sz="1500" dirty="0">
                <a:latin typeface="微软雅黑" panose="020B0503020204020204" pitchFamily="34" charset="-122"/>
                <a:ea typeface="微软雅黑" panose="020B0503020204020204" pitchFamily="34" charset="-122"/>
              </a:rPr>
              <a:t>年）</a:t>
            </a:r>
            <a:endParaRPr lang="zh-CN" altLang="en-US" sz="1500" dirty="0">
              <a:latin typeface="微软雅黑" panose="020B0503020204020204" pitchFamily="34" charset="-122"/>
              <a:ea typeface="微软雅黑" panose="020B0503020204020204" pitchFamily="34" charset="-122"/>
            </a:endParaRPr>
          </a:p>
          <a:p>
            <a:pPr algn="just">
              <a:lnSpc>
                <a:spcPct val="160000"/>
              </a:lnSpc>
            </a:pPr>
            <a:r>
              <a:rPr lang="zh-CN" altLang="en-US" sz="1500" dirty="0">
                <a:solidFill>
                  <a:srgbClr val="C00000"/>
                </a:solidFill>
                <a:latin typeface="微软雅黑" panose="020B0503020204020204" pitchFamily="34" charset="-122"/>
                <a:ea typeface="微软雅黑" panose="020B0503020204020204" pitchFamily="34" charset="-122"/>
              </a:rPr>
              <a:t>■</a:t>
            </a:r>
            <a:r>
              <a:rPr lang="zh-CN" altLang="en-US" sz="1500" dirty="0">
                <a:latin typeface="微软雅黑" panose="020B0503020204020204" pitchFamily="34" charset="-122"/>
                <a:ea typeface="微软雅黑" panose="020B0503020204020204" pitchFamily="34" charset="-122"/>
              </a:rPr>
              <a:t> </a:t>
            </a:r>
            <a:r>
              <a:rPr lang="en-US" altLang="zh-CN" sz="1500" dirty="0">
                <a:latin typeface="微软雅黑" panose="020B0503020204020204" pitchFamily="34" charset="-122"/>
                <a:ea typeface="微软雅黑" panose="020B0503020204020204" pitchFamily="34" charset="-122"/>
              </a:rPr>
              <a:t>《</a:t>
            </a:r>
            <a:r>
              <a:rPr lang="zh-CN" altLang="en-US" sz="1500" dirty="0">
                <a:latin typeface="微软雅黑" panose="020B0503020204020204" pitchFamily="34" charset="-122"/>
                <a:ea typeface="微软雅黑" panose="020B0503020204020204" pitchFamily="34" charset="-122"/>
              </a:rPr>
              <a:t>中法新约</a:t>
            </a:r>
            <a:r>
              <a:rPr lang="en-US" altLang="zh-CN" sz="1500" dirty="0">
                <a:latin typeface="微软雅黑" panose="020B0503020204020204" pitchFamily="34" charset="-122"/>
                <a:ea typeface="微软雅黑" panose="020B0503020204020204" pitchFamily="34" charset="-122"/>
              </a:rPr>
              <a:t>》</a:t>
            </a:r>
            <a:r>
              <a:rPr lang="zh-CN" altLang="en-US" sz="1500" dirty="0">
                <a:latin typeface="微软雅黑" panose="020B0503020204020204" pitchFamily="34" charset="-122"/>
                <a:ea typeface="微软雅黑" panose="020B0503020204020204" pitchFamily="34" charset="-122"/>
              </a:rPr>
              <a:t>（</a:t>
            </a:r>
            <a:r>
              <a:rPr lang="en-US" altLang="zh-CN" sz="1500" dirty="0">
                <a:latin typeface="微软雅黑" panose="020B0503020204020204" pitchFamily="34" charset="-122"/>
                <a:ea typeface="微软雅黑" panose="020B0503020204020204" pitchFamily="34" charset="-122"/>
              </a:rPr>
              <a:t>1885</a:t>
            </a:r>
            <a:r>
              <a:rPr lang="zh-CN" altLang="en-US" sz="1500" dirty="0">
                <a:latin typeface="微软雅黑" panose="020B0503020204020204" pitchFamily="34" charset="-122"/>
                <a:ea typeface="微软雅黑" panose="020B0503020204020204" pitchFamily="34" charset="-122"/>
              </a:rPr>
              <a:t>年）</a:t>
            </a:r>
            <a:endParaRPr lang="zh-CN" altLang="en-US" sz="1500" dirty="0">
              <a:latin typeface="微软雅黑" panose="020B0503020204020204" pitchFamily="34" charset="-122"/>
              <a:ea typeface="微软雅黑" panose="020B0503020204020204" pitchFamily="34" charset="-122"/>
            </a:endParaRPr>
          </a:p>
          <a:p>
            <a:pPr algn="just">
              <a:lnSpc>
                <a:spcPct val="160000"/>
              </a:lnSpc>
            </a:pPr>
            <a:r>
              <a:rPr lang="zh-CN" altLang="en-US" sz="1500" dirty="0">
                <a:solidFill>
                  <a:srgbClr val="C00000"/>
                </a:solidFill>
                <a:latin typeface="微软雅黑" panose="020B0503020204020204" pitchFamily="34" charset="-122"/>
                <a:ea typeface="微软雅黑" panose="020B0503020204020204" pitchFamily="34" charset="-122"/>
              </a:rPr>
              <a:t>■</a:t>
            </a:r>
            <a:r>
              <a:rPr lang="zh-CN" altLang="en-US" sz="1500" dirty="0">
                <a:latin typeface="微软雅黑" panose="020B0503020204020204" pitchFamily="34" charset="-122"/>
                <a:ea typeface="微软雅黑" panose="020B0503020204020204" pitchFamily="34" charset="-122"/>
              </a:rPr>
              <a:t> </a:t>
            </a:r>
            <a:r>
              <a:rPr lang="en-US" altLang="zh-CN" sz="1500" dirty="0">
                <a:latin typeface="微软雅黑" panose="020B0503020204020204" pitchFamily="34" charset="-122"/>
                <a:ea typeface="微软雅黑" panose="020B0503020204020204" pitchFamily="34" charset="-122"/>
              </a:rPr>
              <a:t>《</a:t>
            </a:r>
            <a:r>
              <a:rPr lang="zh-CN" altLang="en-US" sz="1500" dirty="0">
                <a:latin typeface="微软雅黑" panose="020B0503020204020204" pitchFamily="34" charset="-122"/>
                <a:ea typeface="微软雅黑" panose="020B0503020204020204" pitchFamily="34" charset="-122"/>
              </a:rPr>
              <a:t>中日马关条约</a:t>
            </a:r>
            <a:r>
              <a:rPr lang="en-US" altLang="zh-CN" sz="1500" dirty="0">
                <a:latin typeface="微软雅黑" panose="020B0503020204020204" pitchFamily="34" charset="-122"/>
                <a:ea typeface="微软雅黑" panose="020B0503020204020204" pitchFamily="34" charset="-122"/>
              </a:rPr>
              <a:t>》</a:t>
            </a:r>
            <a:r>
              <a:rPr lang="zh-CN" altLang="en-US" sz="1500" dirty="0">
                <a:latin typeface="微软雅黑" panose="020B0503020204020204" pitchFamily="34" charset="-122"/>
                <a:ea typeface="微软雅黑" panose="020B0503020204020204" pitchFamily="34" charset="-122"/>
              </a:rPr>
              <a:t>（</a:t>
            </a:r>
            <a:r>
              <a:rPr lang="en-US" altLang="zh-CN" sz="1500" dirty="0">
                <a:latin typeface="微软雅黑" panose="020B0503020204020204" pitchFamily="34" charset="-122"/>
                <a:ea typeface="微软雅黑" panose="020B0503020204020204" pitchFamily="34" charset="-122"/>
              </a:rPr>
              <a:t>1895</a:t>
            </a:r>
            <a:r>
              <a:rPr lang="zh-CN" altLang="en-US" sz="1500" dirty="0">
                <a:latin typeface="微软雅黑" panose="020B0503020204020204" pitchFamily="34" charset="-122"/>
                <a:ea typeface="微软雅黑" panose="020B0503020204020204" pitchFamily="34" charset="-122"/>
              </a:rPr>
              <a:t>年）</a:t>
            </a:r>
            <a:endParaRPr lang="zh-CN" altLang="en-US" sz="1500" dirty="0">
              <a:latin typeface="微软雅黑" panose="020B0503020204020204" pitchFamily="34" charset="-122"/>
              <a:ea typeface="微软雅黑" panose="020B0503020204020204" pitchFamily="34" charset="-122"/>
            </a:endParaRPr>
          </a:p>
          <a:p>
            <a:pPr algn="just">
              <a:lnSpc>
                <a:spcPct val="160000"/>
              </a:lnSpc>
            </a:pPr>
            <a:r>
              <a:rPr lang="zh-CN" altLang="en-US" sz="1500" dirty="0">
                <a:solidFill>
                  <a:srgbClr val="C00000"/>
                </a:solidFill>
                <a:latin typeface="微软雅黑" panose="020B0503020204020204" pitchFamily="34" charset="-122"/>
                <a:ea typeface="微软雅黑" panose="020B0503020204020204" pitchFamily="34" charset="-122"/>
              </a:rPr>
              <a:t>■</a:t>
            </a:r>
            <a:r>
              <a:rPr lang="zh-CN" altLang="en-US" sz="1500" dirty="0">
                <a:latin typeface="微软雅黑" panose="020B0503020204020204" pitchFamily="34" charset="-122"/>
                <a:ea typeface="微软雅黑" panose="020B0503020204020204" pitchFamily="34" charset="-122"/>
              </a:rPr>
              <a:t> </a:t>
            </a:r>
            <a:r>
              <a:rPr lang="en-US" altLang="zh-CN" sz="1500" dirty="0">
                <a:latin typeface="微软雅黑" panose="020B0503020204020204" pitchFamily="34" charset="-122"/>
                <a:ea typeface="微软雅黑" panose="020B0503020204020204" pitchFamily="34" charset="-122"/>
              </a:rPr>
              <a:t>《</a:t>
            </a:r>
            <a:r>
              <a:rPr lang="zh-CN" altLang="en-US" sz="1500" dirty="0">
                <a:latin typeface="微软雅黑" panose="020B0503020204020204" pitchFamily="34" charset="-122"/>
                <a:ea typeface="微软雅黑" panose="020B0503020204020204" pitchFamily="34" charset="-122"/>
              </a:rPr>
              <a:t>辛丑条约</a:t>
            </a:r>
            <a:r>
              <a:rPr lang="en-US" altLang="zh-CN" sz="1500" dirty="0">
                <a:latin typeface="微软雅黑" panose="020B0503020204020204" pitchFamily="34" charset="-122"/>
                <a:ea typeface="微软雅黑" panose="020B0503020204020204" pitchFamily="34" charset="-122"/>
              </a:rPr>
              <a:t>》</a:t>
            </a:r>
            <a:r>
              <a:rPr lang="zh-CN" altLang="en-US" sz="1500" dirty="0">
                <a:latin typeface="微软雅黑" panose="020B0503020204020204" pitchFamily="34" charset="-122"/>
                <a:ea typeface="微软雅黑" panose="020B0503020204020204" pitchFamily="34" charset="-122"/>
              </a:rPr>
              <a:t>（</a:t>
            </a:r>
            <a:r>
              <a:rPr lang="en-US" altLang="zh-CN" sz="1500" dirty="0">
                <a:latin typeface="微软雅黑" panose="020B0503020204020204" pitchFamily="34" charset="-122"/>
                <a:ea typeface="微软雅黑" panose="020B0503020204020204" pitchFamily="34" charset="-122"/>
              </a:rPr>
              <a:t>1901</a:t>
            </a:r>
            <a:r>
              <a:rPr lang="zh-CN" altLang="en-US" sz="1500" dirty="0">
                <a:latin typeface="微软雅黑" panose="020B0503020204020204" pitchFamily="34" charset="-122"/>
                <a:ea typeface="微软雅黑" panose="020B0503020204020204" pitchFamily="34" charset="-122"/>
              </a:rPr>
              <a:t>年）</a:t>
            </a:r>
            <a:endParaRPr lang="zh-CN" altLang="en-US" sz="1500" dirty="0">
              <a:latin typeface="微软雅黑" panose="020B0503020204020204" pitchFamily="34" charset="-122"/>
              <a:ea typeface="微软雅黑" panose="020B0503020204020204" pitchFamily="34" charset="-122"/>
            </a:endParaRPr>
          </a:p>
          <a:p>
            <a:pPr algn="just">
              <a:lnSpc>
                <a:spcPct val="160000"/>
              </a:lnSpc>
            </a:pPr>
            <a:r>
              <a:rPr lang="zh-CN" altLang="en-US" sz="1500" dirty="0">
                <a:solidFill>
                  <a:srgbClr val="C00000"/>
                </a:solidFill>
                <a:latin typeface="微软雅黑" panose="020B0503020204020204" pitchFamily="34" charset="-122"/>
                <a:ea typeface="微软雅黑" panose="020B0503020204020204" pitchFamily="34" charset="-122"/>
              </a:rPr>
              <a:t>■</a:t>
            </a:r>
            <a:r>
              <a:rPr lang="zh-CN" altLang="en-US" sz="1500" dirty="0">
                <a:latin typeface="微软雅黑" panose="020B0503020204020204" pitchFamily="34" charset="-122"/>
                <a:ea typeface="微软雅黑" panose="020B0503020204020204" pitchFamily="34" charset="-122"/>
              </a:rPr>
              <a:t> </a:t>
            </a:r>
            <a:r>
              <a:rPr lang="en-US" altLang="zh-CN" sz="1500" dirty="0">
                <a:latin typeface="微软雅黑" panose="020B0503020204020204" pitchFamily="34" charset="-122"/>
                <a:ea typeface="微软雅黑" panose="020B0503020204020204" pitchFamily="34" charset="-122"/>
              </a:rPr>
              <a:t>《</a:t>
            </a:r>
            <a:r>
              <a:rPr lang="zh-CN" altLang="en-US" sz="1500" dirty="0">
                <a:latin typeface="微软雅黑" panose="020B0503020204020204" pitchFamily="34" charset="-122"/>
                <a:ea typeface="微软雅黑" panose="020B0503020204020204" pitchFamily="34" charset="-122"/>
              </a:rPr>
              <a:t>二十一条</a:t>
            </a:r>
            <a:r>
              <a:rPr lang="en-US" altLang="zh-CN" sz="1500" dirty="0">
                <a:latin typeface="微软雅黑" panose="020B0503020204020204" pitchFamily="34" charset="-122"/>
                <a:ea typeface="微软雅黑" panose="020B0503020204020204" pitchFamily="34" charset="-122"/>
              </a:rPr>
              <a:t>》</a:t>
            </a:r>
            <a:r>
              <a:rPr lang="zh-CN" altLang="en-US" sz="1500" dirty="0">
                <a:latin typeface="微软雅黑" panose="020B0503020204020204" pitchFamily="34" charset="-122"/>
                <a:ea typeface="微软雅黑" panose="020B0503020204020204" pitchFamily="34" charset="-122"/>
              </a:rPr>
              <a:t>（</a:t>
            </a:r>
            <a:r>
              <a:rPr lang="en-US" altLang="zh-CN" sz="1500" dirty="0">
                <a:latin typeface="微软雅黑" panose="020B0503020204020204" pitchFamily="34" charset="-122"/>
                <a:ea typeface="微软雅黑" panose="020B0503020204020204" pitchFamily="34" charset="-122"/>
              </a:rPr>
              <a:t>1915</a:t>
            </a:r>
            <a:r>
              <a:rPr lang="zh-CN" altLang="en-US" sz="1500" dirty="0">
                <a:latin typeface="微软雅黑" panose="020B0503020204020204" pitchFamily="34" charset="-122"/>
                <a:ea typeface="微软雅黑" panose="020B0503020204020204" pitchFamily="34" charset="-122"/>
              </a:rPr>
              <a:t>年）</a:t>
            </a:r>
            <a:endParaRPr lang="zh-CN" altLang="en-US" sz="150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23528" y="123478"/>
            <a:ext cx="858276" cy="522687"/>
          </a:xfrm>
          <a:prstGeom prst="rect">
            <a:avLst/>
          </a:prstGeom>
        </p:spPr>
      </p:pic>
      <p:sp>
        <p:nvSpPr>
          <p:cNvPr id="3" name="TextBox 2"/>
          <p:cNvSpPr txBox="1"/>
          <p:nvPr/>
        </p:nvSpPr>
        <p:spPr>
          <a:xfrm>
            <a:off x="1279264" y="246055"/>
            <a:ext cx="1107997" cy="369332"/>
          </a:xfrm>
          <a:prstGeom prst="rect">
            <a:avLst/>
          </a:prstGeom>
          <a:noFill/>
        </p:spPr>
        <p:txBody>
          <a:bodyPr wrap="none" rtlCol="0">
            <a:spAutoFit/>
          </a:bodyPr>
          <a:lstStyle/>
          <a:p>
            <a:pPr algn="ctr"/>
            <a:r>
              <a:rPr lang="zh-CN" altLang="en-US" b="1" dirty="0">
                <a:solidFill>
                  <a:srgbClr val="C00000"/>
                </a:solidFill>
                <a:latin typeface="微软雅黑" panose="020B0503020204020204" pitchFamily="34" charset="-122"/>
                <a:ea typeface="微软雅黑" panose="020B0503020204020204" pitchFamily="34" charset="-122"/>
              </a:rPr>
              <a:t>历史回放</a:t>
            </a:r>
            <a:endParaRPr lang="zh-CN" altLang="en-US" b="1" dirty="0">
              <a:solidFill>
                <a:srgbClr val="C00000"/>
              </a:solidFill>
              <a:latin typeface="微软雅黑" panose="020B0503020204020204" pitchFamily="34" charset="-122"/>
              <a:ea typeface="微软雅黑" panose="020B0503020204020204" pitchFamily="34" charset="-122"/>
            </a:endParaRPr>
          </a:p>
        </p:txBody>
      </p:sp>
      <p:cxnSp>
        <p:nvCxnSpPr>
          <p:cNvPr id="4" name="直接连接符 3"/>
          <p:cNvCxnSpPr/>
          <p:nvPr/>
        </p:nvCxnSpPr>
        <p:spPr>
          <a:xfrm>
            <a:off x="9525" y="699542"/>
            <a:ext cx="9134475"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圆角矩形 4"/>
          <p:cNvSpPr/>
          <p:nvPr/>
        </p:nvSpPr>
        <p:spPr>
          <a:xfrm>
            <a:off x="483253" y="1318562"/>
            <a:ext cx="1562407" cy="36004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p:cNvSpPr txBox="1"/>
          <p:nvPr/>
        </p:nvSpPr>
        <p:spPr>
          <a:xfrm>
            <a:off x="512868" y="1310465"/>
            <a:ext cx="1532792" cy="369332"/>
          </a:xfrm>
          <a:prstGeom prst="rect">
            <a:avLst/>
          </a:prstGeom>
          <a:noFill/>
        </p:spPr>
        <p:txBody>
          <a:bodyPr wrap="none"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九 </a:t>
            </a:r>
            <a:r>
              <a:rPr lang="en-US" altLang="zh-CN" dirty="0">
                <a:solidFill>
                  <a:schemeClr val="bg1"/>
                </a:solidFill>
                <a:latin typeface="微软雅黑" panose="020B0503020204020204" pitchFamily="34" charset="-122"/>
                <a:ea typeface="微软雅黑" panose="020B0503020204020204" pitchFamily="34" charset="-122"/>
              </a:rPr>
              <a:t>· </a:t>
            </a:r>
            <a:r>
              <a:rPr lang="zh-CN" altLang="en-US" dirty="0">
                <a:solidFill>
                  <a:schemeClr val="bg1"/>
                </a:solidFill>
                <a:latin typeface="微软雅黑" panose="020B0503020204020204" pitchFamily="34" charset="-122"/>
                <a:ea typeface="微软雅黑" panose="020B0503020204020204" pitchFamily="34" charset="-122"/>
              </a:rPr>
              <a:t>一八事变</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7" name="TextBox 6"/>
          <p:cNvSpPr txBox="1"/>
          <p:nvPr/>
        </p:nvSpPr>
        <p:spPr>
          <a:xfrm>
            <a:off x="4139952" y="1203598"/>
            <a:ext cx="4608512" cy="3173176"/>
          </a:xfrm>
          <a:prstGeom prst="rect">
            <a:avLst/>
          </a:prstGeom>
          <a:noFill/>
        </p:spPr>
        <p:txBody>
          <a:bodyPr wrap="square" rtlCol="0">
            <a:spAutoFit/>
          </a:bodyPr>
          <a:lstStyle/>
          <a:p>
            <a:pPr algn="just">
              <a:lnSpc>
                <a:spcPct val="140000"/>
              </a:lnSpc>
            </a:pPr>
            <a:r>
              <a:rPr lang="zh-CN" altLang="en-US" sz="1300" dirty="0">
                <a:latin typeface="微软雅黑" panose="020B0503020204020204" pitchFamily="34" charset="-122"/>
                <a:ea typeface="微软雅黑" panose="020B0503020204020204" pitchFamily="34" charset="-122"/>
              </a:rPr>
              <a:t>       </a:t>
            </a:r>
            <a:r>
              <a:rPr lang="en-US" altLang="zh-CN" sz="1300" dirty="0">
                <a:latin typeface="微软雅黑" panose="020B0503020204020204" pitchFamily="34" charset="-122"/>
                <a:ea typeface="微软雅黑" panose="020B0503020204020204" pitchFamily="34" charset="-122"/>
              </a:rPr>
              <a:t>1931</a:t>
            </a:r>
            <a:r>
              <a:rPr lang="zh-CN" altLang="en-US" sz="1300" dirty="0">
                <a:latin typeface="微软雅黑" panose="020B0503020204020204" pitchFamily="34" charset="-122"/>
                <a:ea typeface="微软雅黑" panose="020B0503020204020204" pitchFamily="34" charset="-122"/>
              </a:rPr>
              <a:t>年</a:t>
            </a:r>
            <a:r>
              <a:rPr lang="en-US" altLang="zh-CN" sz="1300" dirty="0">
                <a:latin typeface="微软雅黑" panose="020B0503020204020204" pitchFamily="34" charset="-122"/>
                <a:ea typeface="微软雅黑" panose="020B0503020204020204" pitchFamily="34" charset="-122"/>
              </a:rPr>
              <a:t>9</a:t>
            </a:r>
            <a:r>
              <a:rPr lang="zh-CN" altLang="en-US" sz="1300" dirty="0">
                <a:latin typeface="微软雅黑" panose="020B0503020204020204" pitchFamily="34" charset="-122"/>
                <a:ea typeface="微软雅黑" panose="020B0503020204020204" pitchFamily="34" charset="-122"/>
              </a:rPr>
              <a:t>月</a:t>
            </a:r>
            <a:r>
              <a:rPr lang="en-US" altLang="zh-CN" sz="1300" dirty="0">
                <a:latin typeface="微软雅黑" panose="020B0503020204020204" pitchFamily="34" charset="-122"/>
                <a:ea typeface="微软雅黑" panose="020B0503020204020204" pitchFamily="34" charset="-122"/>
              </a:rPr>
              <a:t>18</a:t>
            </a:r>
            <a:r>
              <a:rPr lang="zh-CN" altLang="en-US" sz="1300" dirty="0">
                <a:latin typeface="微软雅黑" panose="020B0503020204020204" pitchFamily="34" charset="-122"/>
                <a:ea typeface="微软雅黑" panose="020B0503020204020204" pitchFamily="34" charset="-122"/>
              </a:rPr>
              <a:t>日夜</a:t>
            </a:r>
            <a:r>
              <a:rPr lang="en-US" altLang="zh-CN" sz="1300" dirty="0">
                <a:latin typeface="微软雅黑" panose="020B0503020204020204" pitchFamily="34" charset="-122"/>
                <a:ea typeface="微软雅黑" panose="020B0503020204020204" pitchFamily="34" charset="-122"/>
              </a:rPr>
              <a:t>10</a:t>
            </a:r>
            <a:r>
              <a:rPr lang="zh-CN" altLang="en-US" sz="1300" dirty="0">
                <a:latin typeface="微软雅黑" panose="020B0503020204020204" pitchFamily="34" charset="-122"/>
                <a:ea typeface="微软雅黑" panose="020B0503020204020204" pitchFamily="34" charset="-122"/>
              </a:rPr>
              <a:t>时</a:t>
            </a:r>
            <a:r>
              <a:rPr lang="en-US" altLang="zh-CN" sz="1300" dirty="0">
                <a:latin typeface="微软雅黑" panose="020B0503020204020204" pitchFamily="34" charset="-122"/>
                <a:ea typeface="微软雅黑" panose="020B0503020204020204" pitchFamily="34" charset="-122"/>
              </a:rPr>
              <a:t>20</a:t>
            </a:r>
            <a:r>
              <a:rPr lang="zh-CN" altLang="en-US" sz="1300" dirty="0">
                <a:latin typeface="微软雅黑" panose="020B0503020204020204" pitchFamily="34" charset="-122"/>
                <a:ea typeface="微软雅黑" panose="020B0503020204020204" pitchFamily="34" charset="-122"/>
              </a:rPr>
              <a:t>分，日本关东军岛本大队川岛中队的河本末守中尉率其部下数人，在预定的柳条沟东侧南满铁路上点燃炸药，炸坏一条铁路和两根枕木。</a:t>
            </a:r>
            <a:endParaRPr lang="zh-CN" altLang="en-US" sz="1300" dirty="0">
              <a:latin typeface="微软雅黑" panose="020B0503020204020204" pitchFamily="34" charset="-122"/>
              <a:ea typeface="微软雅黑" panose="020B0503020204020204" pitchFamily="34" charset="-122"/>
            </a:endParaRPr>
          </a:p>
          <a:p>
            <a:pPr algn="just">
              <a:lnSpc>
                <a:spcPct val="140000"/>
              </a:lnSpc>
            </a:pPr>
            <a:r>
              <a:rPr lang="en-US" altLang="zh-CN" sz="1300" dirty="0">
                <a:latin typeface="微软雅黑" panose="020B0503020204020204" pitchFamily="34" charset="-122"/>
                <a:ea typeface="微软雅黑" panose="020B0503020204020204" pitchFamily="34" charset="-122"/>
              </a:rPr>
              <a:t>      20</a:t>
            </a:r>
            <a:r>
              <a:rPr lang="zh-CN" altLang="en-US" sz="1300" dirty="0">
                <a:latin typeface="微软雅黑" panose="020B0503020204020204" pitchFamily="34" charset="-122"/>
                <a:ea typeface="微软雅黑" panose="020B0503020204020204" pitchFamily="34" charset="-122"/>
              </a:rPr>
              <a:t>分钟后，从长春南下的火车经过此处，并未出轨颠覆，仅歪斜了一下便顺利通过。由于这是日军制造借口，火车颠覆与否并不重要，随即日军在此布置了一个假现场，摆了三具身穿中国士兵服的尸体，诬为炸铁路的凶犯。同时河本末守中尉用随身携带的电话机向大队本部和沈阳特务机关报告。这时预先在铁路爆炸点北</a:t>
            </a:r>
            <a:r>
              <a:rPr lang="en-US" altLang="zh-CN" sz="1300" dirty="0">
                <a:latin typeface="微软雅黑" panose="020B0503020204020204" pitchFamily="34" charset="-122"/>
                <a:ea typeface="微软雅黑" panose="020B0503020204020204" pitchFamily="34" charset="-122"/>
              </a:rPr>
              <a:t>40</a:t>
            </a:r>
            <a:r>
              <a:rPr lang="zh-CN" altLang="en-US" sz="1300" dirty="0">
                <a:latin typeface="微软雅黑" panose="020B0503020204020204" pitchFamily="34" charset="-122"/>
                <a:ea typeface="微软雅黑" panose="020B0503020204020204" pitchFamily="34" charset="-122"/>
              </a:rPr>
              <a:t>里的日军独立守务队步兵第</a:t>
            </a:r>
            <a:r>
              <a:rPr lang="en-US" altLang="zh-CN" sz="1300" dirty="0">
                <a:latin typeface="微软雅黑" panose="020B0503020204020204" pitchFamily="34" charset="-122"/>
                <a:ea typeface="微软雅黑" panose="020B0503020204020204" pitchFamily="34" charset="-122"/>
              </a:rPr>
              <a:t>2</a:t>
            </a:r>
            <a:r>
              <a:rPr lang="zh-CN" altLang="en-US" sz="1300" dirty="0">
                <a:latin typeface="微软雅黑" panose="020B0503020204020204" pitchFamily="34" charset="-122"/>
                <a:ea typeface="微软雅黑" panose="020B0503020204020204" pitchFamily="34" charset="-122"/>
              </a:rPr>
              <a:t>大队第三中队立即向北大营袭击。日本关东军发动的侵略战争由此开始。 </a:t>
            </a:r>
            <a:endParaRPr lang="zh-CN" altLang="en-US" sz="1300" dirty="0">
              <a:latin typeface="微软雅黑" panose="020B0503020204020204" pitchFamily="34" charset="-122"/>
              <a:ea typeface="微软雅黑" panose="020B0503020204020204" pitchFamily="34" charset="-122"/>
            </a:endParaRPr>
          </a:p>
        </p:txBody>
      </p:sp>
      <p:pic>
        <p:nvPicPr>
          <p:cNvPr id="8194" name="Picture 2" descr="http://www.gyxww.cn/GYMS/UploadFiles_7831/201109/2011091809084539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868" y="1901458"/>
            <a:ext cx="3457773" cy="22544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par>
                          <p:cTn id="11" fill="hold">
                            <p:stCondLst>
                              <p:cond delay="500"/>
                            </p:stCondLst>
                            <p:childTnLst>
                              <p:par>
                                <p:cTn id="12" presetID="52" presetClass="entr" presetSubtype="0" fill="hold" nodeType="afterEffect">
                                  <p:stCondLst>
                                    <p:cond delay="0"/>
                                  </p:stCondLst>
                                  <p:childTnLst>
                                    <p:set>
                                      <p:cBhvr>
                                        <p:cTn id="13" dur="1" fill="hold">
                                          <p:stCondLst>
                                            <p:cond delay="0"/>
                                          </p:stCondLst>
                                        </p:cTn>
                                        <p:tgtEl>
                                          <p:spTgt spid="8194"/>
                                        </p:tgtEl>
                                        <p:attrNameLst>
                                          <p:attrName>style.visibility</p:attrName>
                                        </p:attrNameLst>
                                      </p:cBhvr>
                                      <p:to>
                                        <p:strVal val="visible"/>
                                      </p:to>
                                    </p:set>
                                    <p:animScale>
                                      <p:cBhvr>
                                        <p:cTn id="14" dur="1000" decel="50000" fill="hold">
                                          <p:stCondLst>
                                            <p:cond delay="0"/>
                                          </p:stCondLst>
                                        </p:cTn>
                                        <p:tgtEl>
                                          <p:spTgt spid="819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8194"/>
                                        </p:tgtEl>
                                        <p:attrNameLst>
                                          <p:attrName>ppt_x</p:attrName>
                                          <p:attrName>ppt_y</p:attrName>
                                        </p:attrNameLst>
                                      </p:cBhvr>
                                    </p:animMotion>
                                    <p:animEffect transition="in" filter="fade">
                                      <p:cBhvr>
                                        <p:cTn id="16" dur="1000"/>
                                        <p:tgtEl>
                                          <p:spTgt spid="8194"/>
                                        </p:tgtEl>
                                      </p:cBhvr>
                                    </p:animEffect>
                                  </p:childTnLst>
                                </p:cTn>
                              </p:par>
                            </p:childTnLst>
                          </p:cTn>
                        </p:par>
                        <p:par>
                          <p:cTn id="17" fill="hold">
                            <p:stCondLst>
                              <p:cond delay="1500"/>
                            </p:stCondLst>
                            <p:childTnLst>
                              <p:par>
                                <p:cTn id="18" presetID="42"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2000"/>
                                        <p:tgtEl>
                                          <p:spTgt spid="7"/>
                                        </p:tgtEl>
                                      </p:cBhvr>
                                    </p:animEffect>
                                    <p:anim calcmode="lin" valueType="num">
                                      <p:cBhvr>
                                        <p:cTn id="21" dur="2000" fill="hold"/>
                                        <p:tgtEl>
                                          <p:spTgt spid="7"/>
                                        </p:tgtEl>
                                        <p:attrNameLst>
                                          <p:attrName>ppt_x</p:attrName>
                                        </p:attrNameLst>
                                      </p:cBhvr>
                                      <p:tavLst>
                                        <p:tav tm="0">
                                          <p:val>
                                            <p:strVal val="#ppt_x"/>
                                          </p:val>
                                        </p:tav>
                                        <p:tav tm="100000">
                                          <p:val>
                                            <p:strVal val="#ppt_x"/>
                                          </p:val>
                                        </p:tav>
                                      </p:tavLst>
                                    </p:anim>
                                    <p:anim calcmode="lin" valueType="num">
                                      <p:cBhvr>
                                        <p:cTn id="22" dur="2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23528" y="123478"/>
            <a:ext cx="858276" cy="522687"/>
          </a:xfrm>
          <a:prstGeom prst="rect">
            <a:avLst/>
          </a:prstGeom>
        </p:spPr>
      </p:pic>
      <p:sp>
        <p:nvSpPr>
          <p:cNvPr id="3" name="TextBox 2"/>
          <p:cNvSpPr txBox="1"/>
          <p:nvPr/>
        </p:nvSpPr>
        <p:spPr>
          <a:xfrm>
            <a:off x="1279264" y="246055"/>
            <a:ext cx="1107997" cy="369332"/>
          </a:xfrm>
          <a:prstGeom prst="rect">
            <a:avLst/>
          </a:prstGeom>
          <a:noFill/>
        </p:spPr>
        <p:txBody>
          <a:bodyPr wrap="none" rtlCol="0">
            <a:spAutoFit/>
          </a:bodyPr>
          <a:lstStyle/>
          <a:p>
            <a:pPr algn="ctr"/>
            <a:r>
              <a:rPr lang="zh-CN" altLang="en-US" b="1" dirty="0">
                <a:solidFill>
                  <a:srgbClr val="C00000"/>
                </a:solidFill>
                <a:latin typeface="微软雅黑" panose="020B0503020204020204" pitchFamily="34" charset="-122"/>
                <a:ea typeface="微软雅黑" panose="020B0503020204020204" pitchFamily="34" charset="-122"/>
              </a:rPr>
              <a:t>历史回放</a:t>
            </a:r>
            <a:endParaRPr lang="zh-CN" altLang="en-US" b="1" dirty="0">
              <a:solidFill>
                <a:srgbClr val="C00000"/>
              </a:solidFill>
              <a:latin typeface="微软雅黑" panose="020B0503020204020204" pitchFamily="34" charset="-122"/>
              <a:ea typeface="微软雅黑" panose="020B0503020204020204" pitchFamily="34" charset="-122"/>
            </a:endParaRPr>
          </a:p>
        </p:txBody>
      </p:sp>
      <p:cxnSp>
        <p:nvCxnSpPr>
          <p:cNvPr id="4" name="直接连接符 3"/>
          <p:cNvCxnSpPr/>
          <p:nvPr/>
        </p:nvCxnSpPr>
        <p:spPr>
          <a:xfrm>
            <a:off x="9525" y="699542"/>
            <a:ext cx="9134475"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圆角矩形 4"/>
          <p:cNvSpPr/>
          <p:nvPr/>
        </p:nvSpPr>
        <p:spPr>
          <a:xfrm>
            <a:off x="627269" y="1448855"/>
            <a:ext cx="2024071" cy="36004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p:cNvSpPr txBox="1"/>
          <p:nvPr/>
        </p:nvSpPr>
        <p:spPr>
          <a:xfrm>
            <a:off x="656883" y="1440758"/>
            <a:ext cx="1994457" cy="369332"/>
          </a:xfrm>
          <a:prstGeom prst="rect">
            <a:avLst/>
          </a:prstGeom>
          <a:noFill/>
        </p:spPr>
        <p:txBody>
          <a:bodyPr wrap="none"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七 </a:t>
            </a:r>
            <a:r>
              <a:rPr lang="en-US" altLang="zh-CN" dirty="0">
                <a:solidFill>
                  <a:schemeClr val="bg1"/>
                </a:solidFill>
                <a:latin typeface="微软雅黑" panose="020B0503020204020204" pitchFamily="34" charset="-122"/>
                <a:ea typeface="微软雅黑" panose="020B0503020204020204" pitchFamily="34" charset="-122"/>
              </a:rPr>
              <a:t>· </a:t>
            </a:r>
            <a:r>
              <a:rPr lang="zh-CN" altLang="en-US" dirty="0">
                <a:solidFill>
                  <a:schemeClr val="bg1"/>
                </a:solidFill>
                <a:latin typeface="微软雅黑" panose="020B0503020204020204" pitchFamily="34" charset="-122"/>
                <a:ea typeface="微软雅黑" panose="020B0503020204020204" pitchFamily="34" charset="-122"/>
              </a:rPr>
              <a:t>七卢沟桥事变</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7" name="TextBox 6"/>
          <p:cNvSpPr txBox="1"/>
          <p:nvPr/>
        </p:nvSpPr>
        <p:spPr>
          <a:xfrm>
            <a:off x="627269" y="1909955"/>
            <a:ext cx="4016738" cy="1772793"/>
          </a:xfrm>
          <a:prstGeom prst="rect">
            <a:avLst/>
          </a:prstGeom>
          <a:noFill/>
        </p:spPr>
        <p:txBody>
          <a:bodyPr wrap="square" rtlCol="0">
            <a:spAutoFit/>
          </a:bodyPr>
          <a:lstStyle/>
          <a:p>
            <a:pPr algn="just">
              <a:lnSpc>
                <a:spcPct val="140000"/>
              </a:lnSpc>
            </a:pPr>
            <a:r>
              <a:rPr lang="en-US" altLang="zh-CN" sz="1300" dirty="0">
                <a:solidFill>
                  <a:srgbClr val="C00000"/>
                </a:solidFill>
                <a:latin typeface="微软雅黑" panose="020B0503020204020204" pitchFamily="34" charset="-122"/>
                <a:ea typeface="微软雅黑" panose="020B0503020204020204" pitchFamily="34" charset="-122"/>
              </a:rPr>
              <a:t>       ——</a:t>
            </a:r>
            <a:r>
              <a:rPr lang="zh-CN" altLang="en-US" sz="1300" dirty="0">
                <a:solidFill>
                  <a:srgbClr val="C00000"/>
                </a:solidFill>
                <a:latin typeface="微软雅黑" panose="020B0503020204020204" pitchFamily="34" charset="-122"/>
                <a:ea typeface="微软雅黑" panose="020B0503020204020204" pitchFamily="34" charset="-122"/>
              </a:rPr>
              <a:t>日本发动全面侵华战争的开端 </a:t>
            </a:r>
            <a:endParaRPr lang="zh-CN" altLang="en-US" sz="1300" dirty="0">
              <a:solidFill>
                <a:srgbClr val="C00000"/>
              </a:solidFill>
              <a:latin typeface="微软雅黑" panose="020B0503020204020204" pitchFamily="34" charset="-122"/>
              <a:ea typeface="微软雅黑" panose="020B0503020204020204" pitchFamily="34" charset="-122"/>
            </a:endParaRPr>
          </a:p>
          <a:p>
            <a:pPr algn="just">
              <a:lnSpc>
                <a:spcPct val="140000"/>
              </a:lnSpc>
            </a:pPr>
            <a:r>
              <a:rPr lang="zh-CN" altLang="en-US" sz="1300" dirty="0">
                <a:latin typeface="微软雅黑" panose="020B0503020204020204" pitchFamily="34" charset="-122"/>
                <a:ea typeface="微软雅黑" panose="020B0503020204020204" pitchFamily="34" charset="-122"/>
              </a:rPr>
              <a:t>       日本侵略者自</a:t>
            </a:r>
            <a:r>
              <a:rPr lang="en-US" altLang="zh-CN" sz="1300" dirty="0">
                <a:latin typeface="微软雅黑" panose="020B0503020204020204" pitchFamily="34" charset="-122"/>
                <a:ea typeface="微软雅黑" panose="020B0503020204020204" pitchFamily="34" charset="-122"/>
              </a:rPr>
              <a:t>1931</a:t>
            </a:r>
            <a:r>
              <a:rPr lang="zh-CN" altLang="en-US" sz="1300" dirty="0">
                <a:latin typeface="微软雅黑" panose="020B0503020204020204" pitchFamily="34" charset="-122"/>
                <a:ea typeface="微软雅黑" panose="020B0503020204020204" pitchFamily="34" charset="-122"/>
              </a:rPr>
              <a:t>年九一八事变侵吞我国东北后，为进一步挑起全面侵华战争，陆续运兵入关。到</a:t>
            </a:r>
            <a:r>
              <a:rPr lang="en-US" altLang="zh-CN" sz="1300" dirty="0">
                <a:latin typeface="微软雅黑" panose="020B0503020204020204" pitchFamily="34" charset="-122"/>
                <a:ea typeface="微软雅黑" panose="020B0503020204020204" pitchFamily="34" charset="-122"/>
              </a:rPr>
              <a:t>1936</a:t>
            </a:r>
            <a:r>
              <a:rPr lang="zh-CN" altLang="en-US" sz="1300" dirty="0">
                <a:latin typeface="微软雅黑" panose="020B0503020204020204" pitchFamily="34" charset="-122"/>
                <a:ea typeface="微软雅黑" panose="020B0503020204020204" pitchFamily="34" charset="-122"/>
              </a:rPr>
              <a:t>年，日军已从东、西、北三面包围了北平（今北京）。从</a:t>
            </a:r>
            <a:r>
              <a:rPr lang="en-US" altLang="zh-CN" sz="1300" dirty="0">
                <a:latin typeface="微软雅黑" panose="020B0503020204020204" pitchFamily="34" charset="-122"/>
                <a:ea typeface="微软雅黑" panose="020B0503020204020204" pitchFamily="34" charset="-122"/>
              </a:rPr>
              <a:t>1937</a:t>
            </a:r>
            <a:r>
              <a:rPr lang="zh-CN" altLang="en-US" sz="1300" dirty="0">
                <a:latin typeface="微软雅黑" panose="020B0503020204020204" pitchFamily="34" charset="-122"/>
                <a:ea typeface="微软雅黑" panose="020B0503020204020204" pitchFamily="34" charset="-122"/>
              </a:rPr>
              <a:t>年</a:t>
            </a:r>
            <a:r>
              <a:rPr lang="en-US" altLang="zh-CN" sz="1300" dirty="0">
                <a:latin typeface="微软雅黑" panose="020B0503020204020204" pitchFamily="34" charset="-122"/>
                <a:ea typeface="微软雅黑" panose="020B0503020204020204" pitchFamily="34" charset="-122"/>
              </a:rPr>
              <a:t>6</a:t>
            </a:r>
            <a:r>
              <a:rPr lang="zh-CN" altLang="en-US" sz="1300" dirty="0">
                <a:latin typeface="微软雅黑" panose="020B0503020204020204" pitchFamily="34" charset="-122"/>
                <a:ea typeface="微软雅黑" panose="020B0503020204020204" pitchFamily="34" charset="-122"/>
              </a:rPr>
              <a:t>月起，驻丰台的日军连续举行挑衅性的军事演习。</a:t>
            </a:r>
            <a:r>
              <a:rPr lang="en-US" altLang="zh-CN" sz="1300" dirty="0">
                <a:latin typeface="微软雅黑" panose="020B0503020204020204" pitchFamily="34" charset="-122"/>
                <a:ea typeface="微软雅黑" panose="020B0503020204020204" pitchFamily="34" charset="-122"/>
              </a:rPr>
              <a:t>       </a:t>
            </a:r>
            <a:endParaRPr lang="zh-CN" altLang="en-US" sz="1300" dirty="0">
              <a:latin typeface="微软雅黑" panose="020B0503020204020204" pitchFamily="34" charset="-122"/>
              <a:ea typeface="微软雅黑" panose="020B0503020204020204" pitchFamily="34" charset="-122"/>
            </a:endParaRPr>
          </a:p>
        </p:txBody>
      </p:sp>
      <p:pic>
        <p:nvPicPr>
          <p:cNvPr id="11266" name="Picture 2" descr="http://img.thjunshi.com/UploadFile/2013/2/26/2013226221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2" y="1491631"/>
            <a:ext cx="3840193" cy="22085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par>
                          <p:cTn id="11" fill="hold">
                            <p:stCondLst>
                              <p:cond delay="500"/>
                            </p:stCondLst>
                            <p:childTnLst>
                              <p:par>
                                <p:cTn id="12" presetID="1" presetClass="entr" presetSubtype="0" fill="hold" grpId="0" nodeType="afterEffect">
                                  <p:stCondLst>
                                    <p:cond delay="0"/>
                                  </p:stCondLst>
                                  <p:iterate type="lt">
                                    <p:tmAbs val="30"/>
                                  </p:iterate>
                                  <p:childTnLst>
                                    <p:set>
                                      <p:cBhvr>
                                        <p:cTn id="13" dur="1" fill="hold">
                                          <p:stCondLst>
                                            <p:cond delay="0"/>
                                          </p:stCondLst>
                                        </p:cTn>
                                        <p:tgtEl>
                                          <p:spTgt spid="7"/>
                                        </p:tgtEl>
                                        <p:attrNameLst>
                                          <p:attrName>style.visibility</p:attrName>
                                        </p:attrNameLst>
                                      </p:cBhvr>
                                      <p:to>
                                        <p:strVal val="visible"/>
                                      </p:to>
                                    </p:set>
                                  </p:childTnLst>
                                </p:cTn>
                              </p:par>
                            </p:childTnLst>
                          </p:cTn>
                        </p:par>
                        <p:par>
                          <p:cTn id="14" fill="hold">
                            <p:stCondLst>
                              <p:cond delay="4170"/>
                            </p:stCondLst>
                            <p:childTnLst>
                              <p:par>
                                <p:cTn id="15" presetID="53" presetClass="entr" presetSubtype="16" fill="hold" nodeType="afterEffect">
                                  <p:stCondLst>
                                    <p:cond delay="0"/>
                                  </p:stCondLst>
                                  <p:childTnLst>
                                    <p:set>
                                      <p:cBhvr>
                                        <p:cTn id="16" dur="1" fill="hold">
                                          <p:stCondLst>
                                            <p:cond delay="0"/>
                                          </p:stCondLst>
                                        </p:cTn>
                                        <p:tgtEl>
                                          <p:spTgt spid="11266"/>
                                        </p:tgtEl>
                                        <p:attrNameLst>
                                          <p:attrName>style.visibility</p:attrName>
                                        </p:attrNameLst>
                                      </p:cBhvr>
                                      <p:to>
                                        <p:strVal val="visible"/>
                                      </p:to>
                                    </p:set>
                                    <p:anim calcmode="lin" valueType="num">
                                      <p:cBhvr>
                                        <p:cTn id="17" dur="500" fill="hold"/>
                                        <p:tgtEl>
                                          <p:spTgt spid="11266"/>
                                        </p:tgtEl>
                                        <p:attrNameLst>
                                          <p:attrName>ppt_w</p:attrName>
                                        </p:attrNameLst>
                                      </p:cBhvr>
                                      <p:tavLst>
                                        <p:tav tm="0">
                                          <p:val>
                                            <p:fltVal val="0"/>
                                          </p:val>
                                        </p:tav>
                                        <p:tav tm="100000">
                                          <p:val>
                                            <p:strVal val="#ppt_w"/>
                                          </p:val>
                                        </p:tav>
                                      </p:tavLst>
                                    </p:anim>
                                    <p:anim calcmode="lin" valueType="num">
                                      <p:cBhvr>
                                        <p:cTn id="18" dur="500" fill="hold"/>
                                        <p:tgtEl>
                                          <p:spTgt spid="11266"/>
                                        </p:tgtEl>
                                        <p:attrNameLst>
                                          <p:attrName>ppt_h</p:attrName>
                                        </p:attrNameLst>
                                      </p:cBhvr>
                                      <p:tavLst>
                                        <p:tav tm="0">
                                          <p:val>
                                            <p:fltVal val="0"/>
                                          </p:val>
                                        </p:tav>
                                        <p:tav tm="100000">
                                          <p:val>
                                            <p:strVal val="#ppt_h"/>
                                          </p:val>
                                        </p:tav>
                                      </p:tavLst>
                                    </p:anim>
                                    <p:animEffect transition="in" filter="fade">
                                      <p:cBhvr>
                                        <p:cTn id="19"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23528" y="123478"/>
            <a:ext cx="858276" cy="522687"/>
          </a:xfrm>
          <a:prstGeom prst="rect">
            <a:avLst/>
          </a:prstGeom>
        </p:spPr>
      </p:pic>
      <p:sp>
        <p:nvSpPr>
          <p:cNvPr id="3" name="TextBox 2"/>
          <p:cNvSpPr txBox="1"/>
          <p:nvPr/>
        </p:nvSpPr>
        <p:spPr>
          <a:xfrm>
            <a:off x="1279264" y="246055"/>
            <a:ext cx="1107997" cy="369332"/>
          </a:xfrm>
          <a:prstGeom prst="rect">
            <a:avLst/>
          </a:prstGeom>
          <a:noFill/>
        </p:spPr>
        <p:txBody>
          <a:bodyPr wrap="none" rtlCol="0">
            <a:spAutoFit/>
          </a:bodyPr>
          <a:lstStyle/>
          <a:p>
            <a:pPr algn="ctr"/>
            <a:r>
              <a:rPr lang="zh-CN" altLang="en-US" b="1" dirty="0">
                <a:solidFill>
                  <a:srgbClr val="C00000"/>
                </a:solidFill>
                <a:latin typeface="微软雅黑" panose="020B0503020204020204" pitchFamily="34" charset="-122"/>
                <a:ea typeface="微软雅黑" panose="020B0503020204020204" pitchFamily="34" charset="-122"/>
              </a:rPr>
              <a:t>历史回放</a:t>
            </a:r>
            <a:endParaRPr lang="zh-CN" altLang="en-US" b="1" dirty="0">
              <a:solidFill>
                <a:srgbClr val="C00000"/>
              </a:solidFill>
              <a:latin typeface="微软雅黑" panose="020B0503020204020204" pitchFamily="34" charset="-122"/>
              <a:ea typeface="微软雅黑" panose="020B0503020204020204" pitchFamily="34" charset="-122"/>
            </a:endParaRPr>
          </a:p>
        </p:txBody>
      </p:sp>
      <p:cxnSp>
        <p:nvCxnSpPr>
          <p:cNvPr id="4" name="直接连接符 3"/>
          <p:cNvCxnSpPr/>
          <p:nvPr/>
        </p:nvCxnSpPr>
        <p:spPr>
          <a:xfrm>
            <a:off x="9525" y="699542"/>
            <a:ext cx="9134475"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52666" y="987574"/>
            <a:ext cx="7707766" cy="2052870"/>
          </a:xfrm>
          <a:prstGeom prst="rect">
            <a:avLst/>
          </a:prstGeom>
          <a:noFill/>
        </p:spPr>
        <p:txBody>
          <a:bodyPr wrap="square" rtlCol="0">
            <a:spAutoFit/>
          </a:bodyPr>
          <a:lstStyle/>
          <a:p>
            <a:pPr algn="just">
              <a:lnSpc>
                <a:spcPct val="140000"/>
              </a:lnSpc>
            </a:pPr>
            <a:r>
              <a:rPr lang="en-US" altLang="zh-CN" sz="1300" dirty="0">
                <a:latin typeface="微软雅黑" panose="020B0503020204020204" pitchFamily="34" charset="-122"/>
                <a:ea typeface="微软雅黑" panose="020B0503020204020204" pitchFamily="34" charset="-122"/>
              </a:rPr>
              <a:t>      1937</a:t>
            </a:r>
            <a:r>
              <a:rPr lang="zh-CN" altLang="en-US" sz="1300" dirty="0">
                <a:latin typeface="微软雅黑" panose="020B0503020204020204" pitchFamily="34" charset="-122"/>
                <a:ea typeface="微软雅黑" panose="020B0503020204020204" pitchFamily="34" charset="-122"/>
              </a:rPr>
              <a:t>年</a:t>
            </a:r>
            <a:r>
              <a:rPr lang="en-US" altLang="zh-CN" sz="1300" dirty="0">
                <a:latin typeface="微软雅黑" panose="020B0503020204020204" pitchFamily="34" charset="-122"/>
                <a:ea typeface="微软雅黑" panose="020B0503020204020204" pitchFamily="34" charset="-122"/>
              </a:rPr>
              <a:t>7</a:t>
            </a:r>
            <a:r>
              <a:rPr lang="zh-CN" altLang="en-US" sz="1300" dirty="0">
                <a:latin typeface="微软雅黑" panose="020B0503020204020204" pitchFamily="34" charset="-122"/>
                <a:ea typeface="微软雅黑" panose="020B0503020204020204" pitchFamily="34" charset="-122"/>
              </a:rPr>
              <a:t>月</a:t>
            </a:r>
            <a:r>
              <a:rPr lang="en-US" altLang="zh-CN" sz="1300" dirty="0">
                <a:latin typeface="微软雅黑" panose="020B0503020204020204" pitchFamily="34" charset="-122"/>
                <a:ea typeface="微软雅黑" panose="020B0503020204020204" pitchFamily="34" charset="-122"/>
              </a:rPr>
              <a:t>7</a:t>
            </a:r>
            <a:r>
              <a:rPr lang="zh-CN" altLang="en-US" sz="1300" dirty="0">
                <a:latin typeface="微软雅黑" panose="020B0503020204020204" pitchFamily="34" charset="-122"/>
                <a:ea typeface="微软雅黑" panose="020B0503020204020204" pitchFamily="34" charset="-122"/>
              </a:rPr>
              <a:t>日夜，卢沟桥的日本驻军在未通知中国地方当局的情况下，径自在中国驻军阵地附近举行所谓军事演习，并诡称有一名日军士兵失踪，要求进入北平西南的宛平县城（今卢沟桥镇）搜查，中国守军拒绝了这一无理的要求。日军竟开始攻击中国驻军，中国驻军第</a:t>
            </a:r>
            <a:r>
              <a:rPr lang="en-US" altLang="zh-CN" sz="1300" dirty="0">
                <a:latin typeface="微软雅黑" panose="020B0503020204020204" pitchFamily="34" charset="-122"/>
                <a:ea typeface="微软雅黑" panose="020B0503020204020204" pitchFamily="34" charset="-122"/>
              </a:rPr>
              <a:t>29</a:t>
            </a:r>
            <a:r>
              <a:rPr lang="zh-CN" altLang="en-US" sz="1300" dirty="0">
                <a:latin typeface="微软雅黑" panose="020B0503020204020204" pitchFamily="34" charset="-122"/>
                <a:ea typeface="微软雅黑" panose="020B0503020204020204" pitchFamily="34" charset="-122"/>
              </a:rPr>
              <a:t>军</a:t>
            </a:r>
            <a:r>
              <a:rPr lang="en-US" altLang="zh-CN" sz="1300" dirty="0">
                <a:latin typeface="微软雅黑" panose="020B0503020204020204" pitchFamily="34" charset="-122"/>
                <a:ea typeface="微软雅黑" panose="020B0503020204020204" pitchFamily="34" charset="-122"/>
              </a:rPr>
              <a:t>37</a:t>
            </a:r>
            <a:r>
              <a:rPr lang="zh-CN" altLang="en-US" sz="1300" dirty="0">
                <a:latin typeface="微软雅黑" panose="020B0503020204020204" pitchFamily="34" charset="-122"/>
                <a:ea typeface="微软雅黑" panose="020B0503020204020204" pitchFamily="34" charset="-122"/>
              </a:rPr>
              <a:t>师</a:t>
            </a:r>
            <a:r>
              <a:rPr lang="en-US" altLang="zh-CN" sz="1300" dirty="0">
                <a:latin typeface="微软雅黑" panose="020B0503020204020204" pitchFamily="34" charset="-122"/>
                <a:ea typeface="微软雅黑" panose="020B0503020204020204" pitchFamily="34" charset="-122"/>
              </a:rPr>
              <a:t>219</a:t>
            </a:r>
            <a:r>
              <a:rPr lang="zh-CN" altLang="en-US" sz="1300" dirty="0">
                <a:latin typeface="微软雅黑" panose="020B0503020204020204" pitchFamily="34" charset="-122"/>
                <a:ea typeface="微软雅黑" panose="020B0503020204020204" pitchFamily="34" charset="-122"/>
              </a:rPr>
              <a:t>团奋起还击，进行了顽强的抵抗。当华北战事一天天扩大的时候，</a:t>
            </a:r>
            <a:r>
              <a:rPr lang="en-US" altLang="zh-CN" sz="1300" dirty="0">
                <a:latin typeface="微软雅黑" panose="020B0503020204020204" pitchFamily="34" charset="-122"/>
                <a:ea typeface="微软雅黑" panose="020B0503020204020204" pitchFamily="34" charset="-122"/>
              </a:rPr>
              <a:t>1937</a:t>
            </a:r>
            <a:r>
              <a:rPr lang="zh-CN" altLang="en-US" sz="1300" dirty="0">
                <a:latin typeface="微软雅黑" panose="020B0503020204020204" pitchFamily="34" charset="-122"/>
                <a:ea typeface="微软雅黑" panose="020B0503020204020204" pitchFamily="34" charset="-122"/>
              </a:rPr>
              <a:t>年</a:t>
            </a:r>
            <a:r>
              <a:rPr lang="en-US" altLang="zh-CN" sz="1300" dirty="0">
                <a:latin typeface="微软雅黑" panose="020B0503020204020204" pitchFamily="34" charset="-122"/>
                <a:ea typeface="微软雅黑" panose="020B0503020204020204" pitchFamily="34" charset="-122"/>
              </a:rPr>
              <a:t>8</a:t>
            </a:r>
            <a:r>
              <a:rPr lang="zh-CN" altLang="en-US" sz="1300" dirty="0">
                <a:latin typeface="微软雅黑" panose="020B0503020204020204" pitchFamily="34" charset="-122"/>
                <a:ea typeface="微软雅黑" panose="020B0503020204020204" pitchFamily="34" charset="-122"/>
              </a:rPr>
              <a:t>月</a:t>
            </a:r>
            <a:r>
              <a:rPr lang="en-US" altLang="zh-CN" sz="1300" dirty="0">
                <a:latin typeface="微软雅黑" panose="020B0503020204020204" pitchFamily="34" charset="-122"/>
                <a:ea typeface="微软雅黑" panose="020B0503020204020204" pitchFamily="34" charset="-122"/>
              </a:rPr>
              <a:t>13</a:t>
            </a:r>
            <a:r>
              <a:rPr lang="zh-CN" altLang="en-US" sz="1300" dirty="0">
                <a:latin typeface="微软雅黑" panose="020B0503020204020204" pitchFamily="34" charset="-122"/>
                <a:ea typeface="微软雅黑" panose="020B0503020204020204" pitchFamily="34" charset="-122"/>
              </a:rPr>
              <a:t>日日军又在上海发动了进攻。宛平城的枪声掀开了全民抗日的序幕。</a:t>
            </a:r>
            <a:endParaRPr lang="zh-CN" altLang="en-US" sz="1300" dirty="0">
              <a:latin typeface="微软雅黑" panose="020B0503020204020204" pitchFamily="34" charset="-122"/>
              <a:ea typeface="微软雅黑" panose="020B0503020204020204" pitchFamily="34" charset="-122"/>
            </a:endParaRPr>
          </a:p>
          <a:p>
            <a:pPr algn="just">
              <a:lnSpc>
                <a:spcPct val="140000"/>
              </a:lnSpc>
            </a:pPr>
            <a:r>
              <a:rPr lang="zh-CN" altLang="en-US" sz="1300" dirty="0">
                <a:latin typeface="微软雅黑" panose="020B0503020204020204" pitchFamily="34" charset="-122"/>
                <a:ea typeface="微软雅黑" panose="020B0503020204020204" pitchFamily="34" charset="-122"/>
              </a:rPr>
              <a:t>       七七事变是日本帝国主义为实现它鲸吞中国的野心而蓄意制造出来的，是日本全面发动侵华战争的开始。全面侵华，在中国建立殖民统治，是日本帝国主义长期推行的方针。</a:t>
            </a:r>
            <a:endParaRPr lang="zh-CN" altLang="en-US" sz="1300" dirty="0">
              <a:latin typeface="微软雅黑" panose="020B0503020204020204" pitchFamily="34" charset="-122"/>
              <a:ea typeface="微软雅黑" panose="020B0503020204020204" pitchFamily="34" charset="-122"/>
            </a:endParaRPr>
          </a:p>
        </p:txBody>
      </p:sp>
      <p:pic>
        <p:nvPicPr>
          <p:cNvPr id="12290" name="Picture 2" descr="http://imgsrc.baidu.com/forum/w=580/sign=dc733ce0f8faaf5184e381b7bc5594ed/9e7034d12f2eb9388938ee34d0628535e4dd6f3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1397" y="3134540"/>
            <a:ext cx="2245333" cy="1475522"/>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www.cnr.cn/js2014/jmhd/dtgb/xwdd/20150706/W02015070664393072705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176" y="3134541"/>
            <a:ext cx="2104131" cy="1475522"/>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http://www.vfe.cc/Storage/uploads/201507/20150707090527_2805.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8821"/>
          <a:stretch>
            <a:fillRect/>
          </a:stretch>
        </p:blipFill>
        <p:spPr bwMode="auto">
          <a:xfrm>
            <a:off x="827584" y="3134540"/>
            <a:ext cx="2704367" cy="147552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30"/>
                                  </p:iterate>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8639"/>
                            </p:stCondLst>
                            <p:childTnLst>
                              <p:par>
                                <p:cTn id="8" presetID="42" presetClass="entr" presetSubtype="0" fill="hold" nodeType="afterEffect">
                                  <p:stCondLst>
                                    <p:cond delay="0"/>
                                  </p:stCondLst>
                                  <p:childTnLst>
                                    <p:set>
                                      <p:cBhvr>
                                        <p:cTn id="9" dur="1" fill="hold">
                                          <p:stCondLst>
                                            <p:cond delay="0"/>
                                          </p:stCondLst>
                                        </p:cTn>
                                        <p:tgtEl>
                                          <p:spTgt spid="12294"/>
                                        </p:tgtEl>
                                        <p:attrNameLst>
                                          <p:attrName>style.visibility</p:attrName>
                                        </p:attrNameLst>
                                      </p:cBhvr>
                                      <p:to>
                                        <p:strVal val="visible"/>
                                      </p:to>
                                    </p:set>
                                    <p:animEffect transition="in" filter="fade">
                                      <p:cBhvr>
                                        <p:cTn id="10" dur="1000"/>
                                        <p:tgtEl>
                                          <p:spTgt spid="12294"/>
                                        </p:tgtEl>
                                      </p:cBhvr>
                                    </p:animEffect>
                                    <p:anim calcmode="lin" valueType="num">
                                      <p:cBhvr>
                                        <p:cTn id="11" dur="1000" fill="hold"/>
                                        <p:tgtEl>
                                          <p:spTgt spid="12294"/>
                                        </p:tgtEl>
                                        <p:attrNameLst>
                                          <p:attrName>ppt_x</p:attrName>
                                        </p:attrNameLst>
                                      </p:cBhvr>
                                      <p:tavLst>
                                        <p:tav tm="0">
                                          <p:val>
                                            <p:strVal val="#ppt_x"/>
                                          </p:val>
                                        </p:tav>
                                        <p:tav tm="100000">
                                          <p:val>
                                            <p:strVal val="#ppt_x"/>
                                          </p:val>
                                        </p:tav>
                                      </p:tavLst>
                                    </p:anim>
                                    <p:anim calcmode="lin" valueType="num">
                                      <p:cBhvr>
                                        <p:cTn id="12" dur="1000" fill="hold"/>
                                        <p:tgtEl>
                                          <p:spTgt spid="12294"/>
                                        </p:tgtEl>
                                        <p:attrNameLst>
                                          <p:attrName>ppt_y</p:attrName>
                                        </p:attrNameLst>
                                      </p:cBhvr>
                                      <p:tavLst>
                                        <p:tav tm="0">
                                          <p:val>
                                            <p:strVal val="#ppt_y+.1"/>
                                          </p:val>
                                        </p:tav>
                                        <p:tav tm="100000">
                                          <p:val>
                                            <p:strVal val="#ppt_y"/>
                                          </p:val>
                                        </p:tav>
                                      </p:tavLst>
                                    </p:anim>
                                  </p:childTnLst>
                                </p:cTn>
                              </p:par>
                            </p:childTnLst>
                          </p:cTn>
                        </p:par>
                        <p:par>
                          <p:cTn id="13" fill="hold">
                            <p:stCondLst>
                              <p:cond delay="9639"/>
                            </p:stCondLst>
                            <p:childTnLst>
                              <p:par>
                                <p:cTn id="14" presetID="42" presetClass="entr" presetSubtype="0" fill="hold" nodeType="afterEffect">
                                  <p:stCondLst>
                                    <p:cond delay="0"/>
                                  </p:stCondLst>
                                  <p:childTnLst>
                                    <p:set>
                                      <p:cBhvr>
                                        <p:cTn id="15" dur="1" fill="hold">
                                          <p:stCondLst>
                                            <p:cond delay="0"/>
                                          </p:stCondLst>
                                        </p:cTn>
                                        <p:tgtEl>
                                          <p:spTgt spid="12290"/>
                                        </p:tgtEl>
                                        <p:attrNameLst>
                                          <p:attrName>style.visibility</p:attrName>
                                        </p:attrNameLst>
                                      </p:cBhvr>
                                      <p:to>
                                        <p:strVal val="visible"/>
                                      </p:to>
                                    </p:set>
                                    <p:animEffect transition="in" filter="fade">
                                      <p:cBhvr>
                                        <p:cTn id="16" dur="1000"/>
                                        <p:tgtEl>
                                          <p:spTgt spid="12290"/>
                                        </p:tgtEl>
                                      </p:cBhvr>
                                    </p:animEffect>
                                    <p:anim calcmode="lin" valueType="num">
                                      <p:cBhvr>
                                        <p:cTn id="17" dur="1000" fill="hold"/>
                                        <p:tgtEl>
                                          <p:spTgt spid="12290"/>
                                        </p:tgtEl>
                                        <p:attrNameLst>
                                          <p:attrName>ppt_x</p:attrName>
                                        </p:attrNameLst>
                                      </p:cBhvr>
                                      <p:tavLst>
                                        <p:tav tm="0">
                                          <p:val>
                                            <p:strVal val="#ppt_x"/>
                                          </p:val>
                                        </p:tav>
                                        <p:tav tm="100000">
                                          <p:val>
                                            <p:strVal val="#ppt_x"/>
                                          </p:val>
                                        </p:tav>
                                      </p:tavLst>
                                    </p:anim>
                                    <p:anim calcmode="lin" valueType="num">
                                      <p:cBhvr>
                                        <p:cTn id="18" dur="1000" fill="hold"/>
                                        <p:tgtEl>
                                          <p:spTgt spid="12290"/>
                                        </p:tgtEl>
                                        <p:attrNameLst>
                                          <p:attrName>ppt_y</p:attrName>
                                        </p:attrNameLst>
                                      </p:cBhvr>
                                      <p:tavLst>
                                        <p:tav tm="0">
                                          <p:val>
                                            <p:strVal val="#ppt_y+.1"/>
                                          </p:val>
                                        </p:tav>
                                        <p:tav tm="100000">
                                          <p:val>
                                            <p:strVal val="#ppt_y"/>
                                          </p:val>
                                        </p:tav>
                                      </p:tavLst>
                                    </p:anim>
                                  </p:childTnLst>
                                </p:cTn>
                              </p:par>
                            </p:childTnLst>
                          </p:cTn>
                        </p:par>
                        <p:par>
                          <p:cTn id="19" fill="hold">
                            <p:stCondLst>
                              <p:cond delay="10639"/>
                            </p:stCondLst>
                            <p:childTnLst>
                              <p:par>
                                <p:cTn id="20" presetID="42" presetClass="entr" presetSubtype="0" fill="hold" nodeType="afterEffect">
                                  <p:stCondLst>
                                    <p:cond delay="0"/>
                                  </p:stCondLst>
                                  <p:childTnLst>
                                    <p:set>
                                      <p:cBhvr>
                                        <p:cTn id="21" dur="1" fill="hold">
                                          <p:stCondLst>
                                            <p:cond delay="0"/>
                                          </p:stCondLst>
                                        </p:cTn>
                                        <p:tgtEl>
                                          <p:spTgt spid="12292"/>
                                        </p:tgtEl>
                                        <p:attrNameLst>
                                          <p:attrName>style.visibility</p:attrName>
                                        </p:attrNameLst>
                                      </p:cBhvr>
                                      <p:to>
                                        <p:strVal val="visible"/>
                                      </p:to>
                                    </p:set>
                                    <p:animEffect transition="in" filter="fade">
                                      <p:cBhvr>
                                        <p:cTn id="22" dur="1000"/>
                                        <p:tgtEl>
                                          <p:spTgt spid="12292"/>
                                        </p:tgtEl>
                                      </p:cBhvr>
                                    </p:animEffect>
                                    <p:anim calcmode="lin" valueType="num">
                                      <p:cBhvr>
                                        <p:cTn id="23" dur="1000" fill="hold"/>
                                        <p:tgtEl>
                                          <p:spTgt spid="12292"/>
                                        </p:tgtEl>
                                        <p:attrNameLst>
                                          <p:attrName>ppt_x</p:attrName>
                                        </p:attrNameLst>
                                      </p:cBhvr>
                                      <p:tavLst>
                                        <p:tav tm="0">
                                          <p:val>
                                            <p:strVal val="#ppt_x"/>
                                          </p:val>
                                        </p:tav>
                                        <p:tav tm="100000">
                                          <p:val>
                                            <p:strVal val="#ppt_x"/>
                                          </p:val>
                                        </p:tav>
                                      </p:tavLst>
                                    </p:anim>
                                    <p:anim calcmode="lin" valueType="num">
                                      <p:cBhvr>
                                        <p:cTn id="24" dur="1000" fill="hold"/>
                                        <p:tgtEl>
                                          <p:spTgt spid="1229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23528" y="123478"/>
            <a:ext cx="858276" cy="522687"/>
          </a:xfrm>
          <a:prstGeom prst="rect">
            <a:avLst/>
          </a:prstGeom>
        </p:spPr>
      </p:pic>
      <p:sp>
        <p:nvSpPr>
          <p:cNvPr id="3" name="TextBox 2"/>
          <p:cNvSpPr txBox="1"/>
          <p:nvPr/>
        </p:nvSpPr>
        <p:spPr>
          <a:xfrm>
            <a:off x="1279264" y="246055"/>
            <a:ext cx="1107997" cy="369332"/>
          </a:xfrm>
          <a:prstGeom prst="rect">
            <a:avLst/>
          </a:prstGeom>
          <a:noFill/>
        </p:spPr>
        <p:txBody>
          <a:bodyPr wrap="none" rtlCol="0">
            <a:spAutoFit/>
          </a:bodyPr>
          <a:lstStyle/>
          <a:p>
            <a:pPr algn="ctr"/>
            <a:r>
              <a:rPr lang="zh-CN" altLang="en-US" b="1" dirty="0">
                <a:solidFill>
                  <a:srgbClr val="C00000"/>
                </a:solidFill>
                <a:latin typeface="微软雅黑" panose="020B0503020204020204" pitchFamily="34" charset="-122"/>
                <a:ea typeface="微软雅黑" panose="020B0503020204020204" pitchFamily="34" charset="-122"/>
              </a:rPr>
              <a:t>历史回放</a:t>
            </a:r>
            <a:endParaRPr lang="zh-CN" altLang="en-US" b="1" dirty="0">
              <a:solidFill>
                <a:srgbClr val="C00000"/>
              </a:solidFill>
              <a:latin typeface="微软雅黑" panose="020B0503020204020204" pitchFamily="34" charset="-122"/>
              <a:ea typeface="微软雅黑" panose="020B0503020204020204" pitchFamily="34" charset="-122"/>
            </a:endParaRPr>
          </a:p>
        </p:txBody>
      </p:sp>
      <p:cxnSp>
        <p:nvCxnSpPr>
          <p:cNvPr id="4" name="直接连接符 3"/>
          <p:cNvCxnSpPr/>
          <p:nvPr/>
        </p:nvCxnSpPr>
        <p:spPr>
          <a:xfrm>
            <a:off x="9525" y="699542"/>
            <a:ext cx="9134475"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圆角矩形 4"/>
          <p:cNvSpPr/>
          <p:nvPr/>
        </p:nvSpPr>
        <p:spPr>
          <a:xfrm>
            <a:off x="843294" y="1430887"/>
            <a:ext cx="1368442" cy="36004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p:cNvSpPr txBox="1"/>
          <p:nvPr/>
        </p:nvSpPr>
        <p:spPr>
          <a:xfrm>
            <a:off x="872907" y="1422790"/>
            <a:ext cx="1338828" cy="369332"/>
          </a:xfrm>
          <a:prstGeom prst="rect">
            <a:avLst/>
          </a:prstGeom>
          <a:noFill/>
        </p:spPr>
        <p:txBody>
          <a:bodyPr wrap="none"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南京大屠杀</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7" name="TextBox 6"/>
          <p:cNvSpPr txBox="1"/>
          <p:nvPr/>
        </p:nvSpPr>
        <p:spPr>
          <a:xfrm>
            <a:off x="843293" y="1891987"/>
            <a:ext cx="3440675" cy="2052870"/>
          </a:xfrm>
          <a:prstGeom prst="rect">
            <a:avLst/>
          </a:prstGeom>
          <a:noFill/>
        </p:spPr>
        <p:txBody>
          <a:bodyPr wrap="square" rtlCol="0">
            <a:spAutoFit/>
          </a:bodyPr>
          <a:lstStyle/>
          <a:p>
            <a:pPr algn="just">
              <a:lnSpc>
                <a:spcPct val="140000"/>
              </a:lnSpc>
            </a:pPr>
            <a:r>
              <a:rPr lang="en-US" altLang="zh-CN" sz="1300" dirty="0">
                <a:latin typeface="微软雅黑" panose="020B0503020204020204" pitchFamily="34" charset="-122"/>
                <a:ea typeface="微软雅黑" panose="020B0503020204020204" pitchFamily="34" charset="-122"/>
              </a:rPr>
              <a:t>       1937</a:t>
            </a:r>
            <a:r>
              <a:rPr lang="zh-CN" altLang="en-US" sz="1300" dirty="0">
                <a:latin typeface="微软雅黑" panose="020B0503020204020204" pitchFamily="34" charset="-122"/>
                <a:ea typeface="微软雅黑" panose="020B0503020204020204" pitchFamily="34" charset="-122"/>
              </a:rPr>
              <a:t>年</a:t>
            </a:r>
            <a:r>
              <a:rPr lang="en-US" altLang="zh-CN" sz="1300" dirty="0">
                <a:latin typeface="微软雅黑" panose="020B0503020204020204" pitchFamily="34" charset="-122"/>
                <a:ea typeface="微软雅黑" panose="020B0503020204020204" pitchFamily="34" charset="-122"/>
              </a:rPr>
              <a:t>12</a:t>
            </a:r>
            <a:r>
              <a:rPr lang="zh-CN" altLang="en-US" sz="1300" dirty="0">
                <a:latin typeface="微软雅黑" panose="020B0503020204020204" pitchFamily="34" charset="-122"/>
                <a:ea typeface="微软雅黑" panose="020B0503020204020204" pitchFamily="34" charset="-122"/>
              </a:rPr>
              <a:t>月</a:t>
            </a:r>
            <a:r>
              <a:rPr lang="en-US" altLang="zh-CN" sz="1300" dirty="0">
                <a:latin typeface="微软雅黑" panose="020B0503020204020204" pitchFamily="34" charset="-122"/>
                <a:ea typeface="微软雅黑" panose="020B0503020204020204" pitchFamily="34" charset="-122"/>
              </a:rPr>
              <a:t>13</a:t>
            </a:r>
            <a:r>
              <a:rPr lang="zh-CN" altLang="en-US" sz="1300" dirty="0">
                <a:latin typeface="微软雅黑" panose="020B0503020204020204" pitchFamily="34" charset="-122"/>
                <a:ea typeface="微软雅黑" panose="020B0503020204020204" pitchFamily="34" charset="-122"/>
              </a:rPr>
              <a:t>日，日本侵略军占领中国南京。在日本华中方面军司令官松井石根和第</a:t>
            </a:r>
            <a:r>
              <a:rPr lang="en-US" altLang="zh-CN" sz="1300" dirty="0">
                <a:latin typeface="微软雅黑" panose="020B0503020204020204" pitchFamily="34" charset="-122"/>
                <a:ea typeface="微软雅黑" panose="020B0503020204020204" pitchFamily="34" charset="-122"/>
              </a:rPr>
              <a:t>6</a:t>
            </a:r>
            <a:r>
              <a:rPr lang="zh-CN" altLang="en-US" sz="1300" dirty="0">
                <a:latin typeface="微软雅黑" panose="020B0503020204020204" pitchFamily="34" charset="-122"/>
                <a:ea typeface="微软雅黑" panose="020B0503020204020204" pitchFamily="34" charset="-122"/>
              </a:rPr>
              <a:t>师团师团长谷寿夫指挥下，日军使用集体枪杀、活埋、刀劈、火烧等惨绝人寰的方法，进行了长达</a:t>
            </a:r>
            <a:r>
              <a:rPr lang="en-US" altLang="zh-CN" sz="1300" dirty="0">
                <a:latin typeface="微软雅黑" panose="020B0503020204020204" pitchFamily="34" charset="-122"/>
                <a:ea typeface="微软雅黑" panose="020B0503020204020204" pitchFamily="34" charset="-122"/>
              </a:rPr>
              <a:t>40</a:t>
            </a:r>
            <a:r>
              <a:rPr lang="zh-CN" altLang="en-US" sz="1300" dirty="0">
                <a:latin typeface="微软雅黑" panose="020B0503020204020204" pitchFamily="34" charset="-122"/>
                <a:ea typeface="微软雅黑" panose="020B0503020204020204" pitchFamily="34" charset="-122"/>
              </a:rPr>
              <a:t>多天的血腥屠杀，在南京杀害中国平民和被俘军人达</a:t>
            </a:r>
            <a:r>
              <a:rPr lang="en-US" altLang="zh-CN" sz="1300" dirty="0">
                <a:latin typeface="微软雅黑" panose="020B0503020204020204" pitchFamily="34" charset="-122"/>
                <a:ea typeface="微软雅黑" panose="020B0503020204020204" pitchFamily="34" charset="-122"/>
              </a:rPr>
              <a:t>30</a:t>
            </a:r>
            <a:r>
              <a:rPr lang="zh-CN" altLang="en-US" sz="1300" dirty="0">
                <a:latin typeface="微软雅黑" panose="020B0503020204020204" pitchFamily="34" charset="-122"/>
                <a:ea typeface="微软雅黑" panose="020B0503020204020204" pitchFamily="34" charset="-122"/>
              </a:rPr>
              <a:t>多万人。逝者如斯，但留在中华民族心中的伤痛是永远的。</a:t>
            </a:r>
            <a:endParaRPr lang="zh-CN" altLang="en-US" sz="1300" dirty="0">
              <a:latin typeface="微软雅黑" panose="020B0503020204020204" pitchFamily="34" charset="-122"/>
              <a:ea typeface="微软雅黑" panose="020B0503020204020204" pitchFamily="34" charset="-122"/>
            </a:endParaRPr>
          </a:p>
        </p:txBody>
      </p:sp>
      <p:pic>
        <p:nvPicPr>
          <p:cNvPr id="9" name="Picture 5" descr="U397P1T1D5197931F21DT200412121541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225" y="1430887"/>
            <a:ext cx="1917034" cy="1456198"/>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http://www.people.com.cn/mediafile/pic/20140125/31/1238103056934013316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226" y="2954038"/>
            <a:ext cx="1906465" cy="1248735"/>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ttp://img2.mtime.com/mg/2010/8/ddf72921-00db-45ec-8ab3-77bf58b9e0d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9992" y="1430887"/>
            <a:ext cx="2042993" cy="277748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2000"/>
                                            <p:tgtEl>
                                              <p:spTgt spid="7"/>
                                            </p:tgtEl>
                                          </p:cBhvr>
                                        </p:animEffect>
                                        <p:anim calcmode="lin" valueType="num">
                                          <p:cBhvr>
                                            <p:cTn id="15" dur="2000" fill="hold"/>
                                            <p:tgtEl>
                                              <p:spTgt spid="7"/>
                                            </p:tgtEl>
                                            <p:attrNameLst>
                                              <p:attrName>ppt_x</p:attrName>
                                            </p:attrNameLst>
                                          </p:cBhvr>
                                          <p:tavLst>
                                            <p:tav tm="0">
                                              <p:val>
                                                <p:strVal val="#ppt_x"/>
                                              </p:val>
                                            </p:tav>
                                            <p:tav tm="100000">
                                              <p:val>
                                                <p:strVal val="#ppt_x"/>
                                              </p:val>
                                            </p:tav>
                                          </p:tavLst>
                                        </p:anim>
                                        <p:anim calcmode="lin" valueType="num">
                                          <p:cBhvr>
                                            <p:cTn id="16" dur="2000" fill="hold"/>
                                            <p:tgtEl>
                                              <p:spTgt spid="7"/>
                                            </p:tgtEl>
                                            <p:attrNameLst>
                                              <p:attrName>ppt_y</p:attrName>
                                            </p:attrNameLst>
                                          </p:cBhvr>
                                          <p:tavLst>
                                            <p:tav tm="0">
                                              <p:val>
                                                <p:strVal val="#ppt_y+.1"/>
                                              </p:val>
                                            </p:tav>
                                            <p:tav tm="100000">
                                              <p:val>
                                                <p:strVal val="#ppt_y"/>
                                              </p:val>
                                            </p:tav>
                                          </p:tavLst>
                                        </p:anim>
                                      </p:childTnLst>
                                    </p:cTn>
                                  </p:par>
                                </p:childTnLst>
                              </p:cTn>
                            </p:par>
                            <p:par>
                              <p:cTn id="17" fill="hold">
                                <p:stCondLst>
                                  <p:cond delay="2500"/>
                                </p:stCondLst>
                                <p:childTnLst>
                                  <p:par>
                                    <p:cTn id="18" presetID="2" presetClass="entr" presetSubtype="1" fill="hold" nodeType="afterEffect" p14:presetBounceEnd="40000">
                                      <p:stCondLst>
                                        <p:cond delay="0"/>
                                      </p:stCondLst>
                                      <p:childTnLst>
                                        <p:set>
                                          <p:cBhvr>
                                            <p:cTn id="19" dur="1" fill="hold">
                                              <p:stCondLst>
                                                <p:cond delay="0"/>
                                              </p:stCondLst>
                                            </p:cTn>
                                            <p:tgtEl>
                                              <p:spTgt spid="13316"/>
                                            </p:tgtEl>
                                            <p:attrNameLst>
                                              <p:attrName>style.visibility</p:attrName>
                                            </p:attrNameLst>
                                          </p:cBhvr>
                                          <p:to>
                                            <p:strVal val="visible"/>
                                          </p:to>
                                        </p:set>
                                        <p:anim calcmode="lin" valueType="num" p14:bounceEnd="40000">
                                          <p:cBhvr additive="base">
                                            <p:cTn id="20" dur="500" fill="hold"/>
                                            <p:tgtEl>
                                              <p:spTgt spid="13316"/>
                                            </p:tgtEl>
                                            <p:attrNameLst>
                                              <p:attrName>ppt_x</p:attrName>
                                            </p:attrNameLst>
                                          </p:cBhvr>
                                          <p:tavLst>
                                            <p:tav tm="0">
                                              <p:val>
                                                <p:strVal val="#ppt_x"/>
                                              </p:val>
                                            </p:tav>
                                            <p:tav tm="100000">
                                              <p:val>
                                                <p:strVal val="#ppt_x"/>
                                              </p:val>
                                            </p:tav>
                                          </p:tavLst>
                                        </p:anim>
                                        <p:anim calcmode="lin" valueType="num" p14:bounceEnd="40000">
                                          <p:cBhvr additive="base">
                                            <p:cTn id="21" dur="500" fill="hold"/>
                                            <p:tgtEl>
                                              <p:spTgt spid="13316"/>
                                            </p:tgtEl>
                                            <p:attrNameLst>
                                              <p:attrName>ppt_y</p:attrName>
                                            </p:attrNameLst>
                                          </p:cBhvr>
                                          <p:tavLst>
                                            <p:tav tm="0">
                                              <p:val>
                                                <p:strVal val="0-#ppt_h/2"/>
                                              </p:val>
                                            </p:tav>
                                            <p:tav tm="100000">
                                              <p:val>
                                                <p:strVal val="#ppt_y"/>
                                              </p:val>
                                            </p:tav>
                                          </p:tavLst>
                                        </p:anim>
                                      </p:childTnLst>
                                    </p:cTn>
                                  </p:par>
                                </p:childTnLst>
                              </p:cTn>
                            </p:par>
                            <p:par>
                              <p:cTn id="22" fill="hold">
                                <p:stCondLst>
                                  <p:cond delay="3000"/>
                                </p:stCondLst>
                                <p:childTnLst>
                                  <p:par>
                                    <p:cTn id="23" presetID="2" presetClass="entr" presetSubtype="2" fill="hold" nodeType="afterEffect" p14:presetBounceEnd="40000">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14:bounceEnd="40000">
                                          <p:cBhvr additive="base">
                                            <p:cTn id="25" dur="500" fill="hold"/>
                                            <p:tgtEl>
                                              <p:spTgt spid="9"/>
                                            </p:tgtEl>
                                            <p:attrNameLst>
                                              <p:attrName>ppt_x</p:attrName>
                                            </p:attrNameLst>
                                          </p:cBhvr>
                                          <p:tavLst>
                                            <p:tav tm="0">
                                              <p:val>
                                                <p:strVal val="1+#ppt_w/2"/>
                                              </p:val>
                                            </p:tav>
                                            <p:tav tm="100000">
                                              <p:val>
                                                <p:strVal val="#ppt_x"/>
                                              </p:val>
                                            </p:tav>
                                          </p:tavLst>
                                        </p:anim>
                                        <p:anim calcmode="lin" valueType="num" p14:bounceEnd="40000">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par>
                              <p:cTn id="27" fill="hold">
                                <p:stCondLst>
                                  <p:cond delay="3500"/>
                                </p:stCondLst>
                                <p:childTnLst>
                                  <p:par>
                                    <p:cTn id="28" presetID="2" presetClass="entr" presetSubtype="4" fill="hold" nodeType="afterEffect" p14:presetBounceEnd="40000">
                                      <p:stCondLst>
                                        <p:cond delay="0"/>
                                      </p:stCondLst>
                                      <p:childTnLst>
                                        <p:set>
                                          <p:cBhvr>
                                            <p:cTn id="29" dur="1" fill="hold">
                                              <p:stCondLst>
                                                <p:cond delay="0"/>
                                              </p:stCondLst>
                                            </p:cTn>
                                            <p:tgtEl>
                                              <p:spTgt spid="13314"/>
                                            </p:tgtEl>
                                            <p:attrNameLst>
                                              <p:attrName>style.visibility</p:attrName>
                                            </p:attrNameLst>
                                          </p:cBhvr>
                                          <p:to>
                                            <p:strVal val="visible"/>
                                          </p:to>
                                        </p:set>
                                        <p:anim calcmode="lin" valueType="num" p14:bounceEnd="40000">
                                          <p:cBhvr additive="base">
                                            <p:cTn id="30" dur="500" fill="hold"/>
                                            <p:tgtEl>
                                              <p:spTgt spid="13314"/>
                                            </p:tgtEl>
                                            <p:attrNameLst>
                                              <p:attrName>ppt_x</p:attrName>
                                            </p:attrNameLst>
                                          </p:cBhvr>
                                          <p:tavLst>
                                            <p:tav tm="0">
                                              <p:val>
                                                <p:strVal val="#ppt_x"/>
                                              </p:val>
                                            </p:tav>
                                            <p:tav tm="100000">
                                              <p:val>
                                                <p:strVal val="#ppt_x"/>
                                              </p:val>
                                            </p:tav>
                                          </p:tavLst>
                                        </p:anim>
                                        <p:anim calcmode="lin" valueType="num" p14:bounceEnd="40000">
                                          <p:cBhvr additive="base">
                                            <p:cTn id="31" dur="500" fill="hold"/>
                                            <p:tgtEl>
                                              <p:spTgt spid="133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2000"/>
                                            <p:tgtEl>
                                              <p:spTgt spid="7"/>
                                            </p:tgtEl>
                                          </p:cBhvr>
                                        </p:animEffect>
                                        <p:anim calcmode="lin" valueType="num">
                                          <p:cBhvr>
                                            <p:cTn id="15" dur="2000" fill="hold"/>
                                            <p:tgtEl>
                                              <p:spTgt spid="7"/>
                                            </p:tgtEl>
                                            <p:attrNameLst>
                                              <p:attrName>ppt_x</p:attrName>
                                            </p:attrNameLst>
                                          </p:cBhvr>
                                          <p:tavLst>
                                            <p:tav tm="0">
                                              <p:val>
                                                <p:strVal val="#ppt_x"/>
                                              </p:val>
                                            </p:tav>
                                            <p:tav tm="100000">
                                              <p:val>
                                                <p:strVal val="#ppt_x"/>
                                              </p:val>
                                            </p:tav>
                                          </p:tavLst>
                                        </p:anim>
                                        <p:anim calcmode="lin" valueType="num">
                                          <p:cBhvr>
                                            <p:cTn id="16" dur="2000" fill="hold"/>
                                            <p:tgtEl>
                                              <p:spTgt spid="7"/>
                                            </p:tgtEl>
                                            <p:attrNameLst>
                                              <p:attrName>ppt_y</p:attrName>
                                            </p:attrNameLst>
                                          </p:cBhvr>
                                          <p:tavLst>
                                            <p:tav tm="0">
                                              <p:val>
                                                <p:strVal val="#ppt_y+.1"/>
                                              </p:val>
                                            </p:tav>
                                            <p:tav tm="100000">
                                              <p:val>
                                                <p:strVal val="#ppt_y"/>
                                              </p:val>
                                            </p:tav>
                                          </p:tavLst>
                                        </p:anim>
                                      </p:childTnLst>
                                    </p:cTn>
                                  </p:par>
                                </p:childTnLst>
                              </p:cTn>
                            </p:par>
                            <p:par>
                              <p:cTn id="17" fill="hold">
                                <p:stCondLst>
                                  <p:cond delay="2500"/>
                                </p:stCondLst>
                                <p:childTnLst>
                                  <p:par>
                                    <p:cTn id="18" presetID="2" presetClass="entr" presetSubtype="1" fill="hold" nodeType="afterEffect">
                                      <p:stCondLst>
                                        <p:cond delay="0"/>
                                      </p:stCondLst>
                                      <p:childTnLst>
                                        <p:set>
                                          <p:cBhvr>
                                            <p:cTn id="19" dur="1" fill="hold">
                                              <p:stCondLst>
                                                <p:cond delay="0"/>
                                              </p:stCondLst>
                                            </p:cTn>
                                            <p:tgtEl>
                                              <p:spTgt spid="13316"/>
                                            </p:tgtEl>
                                            <p:attrNameLst>
                                              <p:attrName>style.visibility</p:attrName>
                                            </p:attrNameLst>
                                          </p:cBhvr>
                                          <p:to>
                                            <p:strVal val="visible"/>
                                          </p:to>
                                        </p:set>
                                        <p:anim calcmode="lin" valueType="num">
                                          <p:cBhvr additive="base">
                                            <p:cTn id="20" dur="500" fill="hold"/>
                                            <p:tgtEl>
                                              <p:spTgt spid="13316"/>
                                            </p:tgtEl>
                                            <p:attrNameLst>
                                              <p:attrName>ppt_x</p:attrName>
                                            </p:attrNameLst>
                                          </p:cBhvr>
                                          <p:tavLst>
                                            <p:tav tm="0">
                                              <p:val>
                                                <p:strVal val="#ppt_x"/>
                                              </p:val>
                                            </p:tav>
                                            <p:tav tm="100000">
                                              <p:val>
                                                <p:strVal val="#ppt_x"/>
                                              </p:val>
                                            </p:tav>
                                          </p:tavLst>
                                        </p:anim>
                                        <p:anim calcmode="lin" valueType="num">
                                          <p:cBhvr additive="base">
                                            <p:cTn id="21" dur="500" fill="hold"/>
                                            <p:tgtEl>
                                              <p:spTgt spid="13316"/>
                                            </p:tgtEl>
                                            <p:attrNameLst>
                                              <p:attrName>ppt_y</p:attrName>
                                            </p:attrNameLst>
                                          </p:cBhvr>
                                          <p:tavLst>
                                            <p:tav tm="0">
                                              <p:val>
                                                <p:strVal val="0-#ppt_h/2"/>
                                              </p:val>
                                            </p:tav>
                                            <p:tav tm="100000">
                                              <p:val>
                                                <p:strVal val="#ppt_y"/>
                                              </p:val>
                                            </p:tav>
                                          </p:tavLst>
                                        </p:anim>
                                      </p:childTnLst>
                                    </p:cTn>
                                  </p:par>
                                </p:childTnLst>
                              </p:cTn>
                            </p:par>
                            <p:par>
                              <p:cTn id="22" fill="hold">
                                <p:stCondLst>
                                  <p:cond delay="3000"/>
                                </p:stCondLst>
                                <p:childTnLst>
                                  <p:par>
                                    <p:cTn id="23" presetID="2" presetClass="entr" presetSubtype="2"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1+#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par>
                              <p:cTn id="27" fill="hold">
                                <p:stCondLst>
                                  <p:cond delay="3500"/>
                                </p:stCondLst>
                                <p:childTnLst>
                                  <p:par>
                                    <p:cTn id="28" presetID="2" presetClass="entr" presetSubtype="4" fill="hold" nodeType="afterEffect">
                                      <p:stCondLst>
                                        <p:cond delay="0"/>
                                      </p:stCondLst>
                                      <p:childTnLst>
                                        <p:set>
                                          <p:cBhvr>
                                            <p:cTn id="29" dur="1" fill="hold">
                                              <p:stCondLst>
                                                <p:cond delay="0"/>
                                              </p:stCondLst>
                                            </p:cTn>
                                            <p:tgtEl>
                                              <p:spTgt spid="13314"/>
                                            </p:tgtEl>
                                            <p:attrNameLst>
                                              <p:attrName>style.visibility</p:attrName>
                                            </p:attrNameLst>
                                          </p:cBhvr>
                                          <p:to>
                                            <p:strVal val="visible"/>
                                          </p:to>
                                        </p:set>
                                        <p:anim calcmode="lin" valueType="num">
                                          <p:cBhvr additive="base">
                                            <p:cTn id="30" dur="500" fill="hold"/>
                                            <p:tgtEl>
                                              <p:spTgt spid="13314"/>
                                            </p:tgtEl>
                                            <p:attrNameLst>
                                              <p:attrName>ppt_x</p:attrName>
                                            </p:attrNameLst>
                                          </p:cBhvr>
                                          <p:tavLst>
                                            <p:tav tm="0">
                                              <p:val>
                                                <p:strVal val="#ppt_x"/>
                                              </p:val>
                                            </p:tav>
                                            <p:tav tm="100000">
                                              <p:val>
                                                <p:strVal val="#ppt_x"/>
                                              </p:val>
                                            </p:tav>
                                          </p:tavLst>
                                        </p:anim>
                                        <p:anim calcmode="lin" valueType="num">
                                          <p:cBhvr additive="base">
                                            <p:cTn id="31" dur="500" fill="hold"/>
                                            <p:tgtEl>
                                              <p:spTgt spid="133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95"/>
            <a:ext cx="9144000" cy="5143309"/>
          </a:xfrm>
          <a:prstGeom prst="rect">
            <a:avLst/>
          </a:prstGeom>
        </p:spPr>
      </p:pic>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717036"/>
            <a:ext cx="9144000" cy="1426464"/>
          </a:xfrm>
          <a:prstGeom prst="rect">
            <a:avLst/>
          </a:prstGeom>
        </p:spPr>
      </p:pic>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3717036"/>
            <a:ext cx="2584709" cy="1283211"/>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80830" y="1960214"/>
            <a:ext cx="963170" cy="2450597"/>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01506" y="3575618"/>
            <a:ext cx="3142494" cy="1554483"/>
          </a:xfrm>
          <a:prstGeom prst="rect">
            <a:avLst/>
          </a:prstGeom>
        </p:spPr>
      </p:pic>
      <p:grpSp>
        <p:nvGrpSpPr>
          <p:cNvPr id="21" name="组合 20"/>
          <p:cNvGrpSpPr/>
          <p:nvPr/>
        </p:nvGrpSpPr>
        <p:grpSpPr>
          <a:xfrm>
            <a:off x="953557" y="984777"/>
            <a:ext cx="969963" cy="971550"/>
            <a:chOff x="560388" y="857251"/>
            <a:chExt cx="969963" cy="971550"/>
          </a:xfrm>
          <a:solidFill>
            <a:schemeClr val="tx1">
              <a:lumMod val="65000"/>
              <a:lumOff val="35000"/>
            </a:schemeClr>
          </a:solidFill>
        </p:grpSpPr>
        <p:sp>
          <p:nvSpPr>
            <p:cNvPr id="11" name="Freeform 7"/>
            <p:cNvSpPr>
              <a:spLocks noEditPoints="1"/>
            </p:cNvSpPr>
            <p:nvPr/>
          </p:nvSpPr>
          <p:spPr bwMode="auto">
            <a:xfrm>
              <a:off x="560388" y="857251"/>
              <a:ext cx="969963" cy="971550"/>
            </a:xfrm>
            <a:custGeom>
              <a:avLst/>
              <a:gdLst>
                <a:gd name="T0" fmla="*/ 20 w 2705"/>
                <a:gd name="T1" fmla="*/ 0 h 2705"/>
                <a:gd name="T2" fmla="*/ 2705 w 2705"/>
                <a:gd name="T3" fmla="*/ 0 h 2705"/>
                <a:gd name="T4" fmla="*/ 2705 w 2705"/>
                <a:gd name="T5" fmla="*/ 2705 h 2705"/>
                <a:gd name="T6" fmla="*/ 0 w 2705"/>
                <a:gd name="T7" fmla="*/ 2705 h 2705"/>
                <a:gd name="T8" fmla="*/ 0 w 2705"/>
                <a:gd name="T9" fmla="*/ 0 h 2705"/>
                <a:gd name="T10" fmla="*/ 20 w 2705"/>
                <a:gd name="T11" fmla="*/ 0 h 2705"/>
                <a:gd name="T12" fmla="*/ 2665 w 2705"/>
                <a:gd name="T13" fmla="*/ 40 h 2705"/>
                <a:gd name="T14" fmla="*/ 40 w 2705"/>
                <a:gd name="T15" fmla="*/ 40 h 2705"/>
                <a:gd name="T16" fmla="*/ 40 w 2705"/>
                <a:gd name="T17" fmla="*/ 2665 h 2705"/>
                <a:gd name="T18" fmla="*/ 2665 w 2705"/>
                <a:gd name="T19" fmla="*/ 2665 h 2705"/>
                <a:gd name="T20" fmla="*/ 2665 w 2705"/>
                <a:gd name="T21" fmla="*/ 40 h 2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05" h="2705">
                  <a:moveTo>
                    <a:pt x="20" y="0"/>
                  </a:moveTo>
                  <a:lnTo>
                    <a:pt x="2705" y="0"/>
                  </a:lnTo>
                  <a:lnTo>
                    <a:pt x="2705" y="2705"/>
                  </a:lnTo>
                  <a:lnTo>
                    <a:pt x="0" y="2705"/>
                  </a:lnTo>
                  <a:lnTo>
                    <a:pt x="0" y="0"/>
                  </a:lnTo>
                  <a:lnTo>
                    <a:pt x="20" y="0"/>
                  </a:lnTo>
                  <a:close/>
                  <a:moveTo>
                    <a:pt x="2665" y="40"/>
                  </a:moveTo>
                  <a:lnTo>
                    <a:pt x="40" y="40"/>
                  </a:lnTo>
                  <a:lnTo>
                    <a:pt x="40" y="2665"/>
                  </a:lnTo>
                  <a:lnTo>
                    <a:pt x="2665" y="2665"/>
                  </a:lnTo>
                  <a:lnTo>
                    <a:pt x="2665" y="4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 name="Freeform 8"/>
            <p:cNvSpPr>
              <a:spLocks noEditPoints="1"/>
            </p:cNvSpPr>
            <p:nvPr/>
          </p:nvSpPr>
          <p:spPr bwMode="auto">
            <a:xfrm>
              <a:off x="561975" y="858838"/>
              <a:ext cx="944563" cy="946150"/>
            </a:xfrm>
            <a:custGeom>
              <a:avLst/>
              <a:gdLst>
                <a:gd name="T0" fmla="*/ 57 w 2630"/>
                <a:gd name="T1" fmla="*/ 85 h 2630"/>
                <a:gd name="T2" fmla="*/ 28 w 2630"/>
                <a:gd name="T3" fmla="*/ 0 h 2630"/>
                <a:gd name="T4" fmla="*/ 2630 w 2630"/>
                <a:gd name="T5" fmla="*/ 2602 h 2630"/>
                <a:gd name="T6" fmla="*/ 2546 w 2630"/>
                <a:gd name="T7" fmla="*/ 2574 h 2630"/>
                <a:gd name="T8" fmla="*/ 2630 w 2630"/>
                <a:gd name="T9" fmla="*/ 2602 h 2630"/>
                <a:gd name="T10" fmla="*/ 2461 w 2630"/>
                <a:gd name="T11" fmla="*/ 2489 h 2630"/>
                <a:gd name="T12" fmla="*/ 2432 w 2630"/>
                <a:gd name="T13" fmla="*/ 2404 h 2630"/>
                <a:gd name="T14" fmla="*/ 2348 w 2630"/>
                <a:gd name="T15" fmla="*/ 2319 h 2630"/>
                <a:gd name="T16" fmla="*/ 2263 w 2630"/>
                <a:gd name="T17" fmla="*/ 2291 h 2630"/>
                <a:gd name="T18" fmla="*/ 2348 w 2630"/>
                <a:gd name="T19" fmla="*/ 2319 h 2630"/>
                <a:gd name="T20" fmla="*/ 2178 w 2630"/>
                <a:gd name="T21" fmla="*/ 2206 h 2630"/>
                <a:gd name="T22" fmla="*/ 2150 w 2630"/>
                <a:gd name="T23" fmla="*/ 2121 h 2630"/>
                <a:gd name="T24" fmla="*/ 2065 w 2630"/>
                <a:gd name="T25" fmla="*/ 2036 h 2630"/>
                <a:gd name="T26" fmla="*/ 1980 w 2630"/>
                <a:gd name="T27" fmla="*/ 2008 h 2630"/>
                <a:gd name="T28" fmla="*/ 2065 w 2630"/>
                <a:gd name="T29" fmla="*/ 2036 h 2630"/>
                <a:gd name="T30" fmla="*/ 1895 w 2630"/>
                <a:gd name="T31" fmla="*/ 1923 h 2630"/>
                <a:gd name="T32" fmla="*/ 1867 w 2630"/>
                <a:gd name="T33" fmla="*/ 1838 h 2630"/>
                <a:gd name="T34" fmla="*/ 1782 w 2630"/>
                <a:gd name="T35" fmla="*/ 1754 h 2630"/>
                <a:gd name="T36" fmla="*/ 1697 w 2630"/>
                <a:gd name="T37" fmla="*/ 1725 h 2630"/>
                <a:gd name="T38" fmla="*/ 1782 w 2630"/>
                <a:gd name="T39" fmla="*/ 1754 h 2630"/>
                <a:gd name="T40" fmla="*/ 1612 w 2630"/>
                <a:gd name="T41" fmla="*/ 1640 h 2630"/>
                <a:gd name="T42" fmla="*/ 1584 w 2630"/>
                <a:gd name="T43" fmla="*/ 1556 h 2630"/>
                <a:gd name="T44" fmla="*/ 1499 w 2630"/>
                <a:gd name="T45" fmla="*/ 1471 h 2630"/>
                <a:gd name="T46" fmla="*/ 1414 w 2630"/>
                <a:gd name="T47" fmla="*/ 1442 h 2630"/>
                <a:gd name="T48" fmla="*/ 1499 w 2630"/>
                <a:gd name="T49" fmla="*/ 1471 h 2630"/>
                <a:gd name="T50" fmla="*/ 1329 w 2630"/>
                <a:gd name="T51" fmla="*/ 1358 h 2630"/>
                <a:gd name="T52" fmla="*/ 1301 w 2630"/>
                <a:gd name="T53" fmla="*/ 1273 h 2630"/>
                <a:gd name="T54" fmla="*/ 1216 w 2630"/>
                <a:gd name="T55" fmla="*/ 1188 h 2630"/>
                <a:gd name="T56" fmla="*/ 1131 w 2630"/>
                <a:gd name="T57" fmla="*/ 1160 h 2630"/>
                <a:gd name="T58" fmla="*/ 1216 w 2630"/>
                <a:gd name="T59" fmla="*/ 1188 h 2630"/>
                <a:gd name="T60" fmla="*/ 1046 w 2630"/>
                <a:gd name="T61" fmla="*/ 1075 h 2630"/>
                <a:gd name="T62" fmla="*/ 1018 w 2630"/>
                <a:gd name="T63" fmla="*/ 990 h 2630"/>
                <a:gd name="T64" fmla="*/ 933 w 2630"/>
                <a:gd name="T65" fmla="*/ 905 h 2630"/>
                <a:gd name="T66" fmla="*/ 848 w 2630"/>
                <a:gd name="T67" fmla="*/ 877 h 2630"/>
                <a:gd name="T68" fmla="*/ 933 w 2630"/>
                <a:gd name="T69" fmla="*/ 905 h 2630"/>
                <a:gd name="T70" fmla="*/ 764 w 2630"/>
                <a:gd name="T71" fmla="*/ 792 h 2630"/>
                <a:gd name="T72" fmla="*/ 735 w 2630"/>
                <a:gd name="T73" fmla="*/ 707 h 2630"/>
                <a:gd name="T74" fmla="*/ 650 w 2630"/>
                <a:gd name="T75" fmla="*/ 622 h 2630"/>
                <a:gd name="T76" fmla="*/ 566 w 2630"/>
                <a:gd name="T77" fmla="*/ 594 h 2630"/>
                <a:gd name="T78" fmla="*/ 650 w 2630"/>
                <a:gd name="T79" fmla="*/ 622 h 2630"/>
                <a:gd name="T80" fmla="*/ 481 w 2630"/>
                <a:gd name="T81" fmla="*/ 509 h 2630"/>
                <a:gd name="T82" fmla="*/ 452 w 2630"/>
                <a:gd name="T83" fmla="*/ 424 h 2630"/>
                <a:gd name="T84" fmla="*/ 368 w 2630"/>
                <a:gd name="T85" fmla="*/ 339 h 2630"/>
                <a:gd name="T86" fmla="*/ 283 w 2630"/>
                <a:gd name="T87" fmla="*/ 311 h 2630"/>
                <a:gd name="T88" fmla="*/ 368 w 2630"/>
                <a:gd name="T89" fmla="*/ 339 h 2630"/>
                <a:gd name="T90" fmla="*/ 198 w 2630"/>
                <a:gd name="T91" fmla="*/ 226 h 2630"/>
                <a:gd name="T92" fmla="*/ 170 w 2630"/>
                <a:gd name="T93" fmla="*/ 141 h 2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30" h="2630">
                  <a:moveTo>
                    <a:pt x="85" y="57"/>
                  </a:moveTo>
                  <a:lnTo>
                    <a:pt x="57" y="85"/>
                  </a:lnTo>
                  <a:lnTo>
                    <a:pt x="0" y="28"/>
                  </a:lnTo>
                  <a:lnTo>
                    <a:pt x="28" y="0"/>
                  </a:lnTo>
                  <a:lnTo>
                    <a:pt x="85" y="57"/>
                  </a:lnTo>
                  <a:close/>
                  <a:moveTo>
                    <a:pt x="2630" y="2602"/>
                  </a:moveTo>
                  <a:lnTo>
                    <a:pt x="2602" y="2630"/>
                  </a:lnTo>
                  <a:lnTo>
                    <a:pt x="2546" y="2574"/>
                  </a:lnTo>
                  <a:lnTo>
                    <a:pt x="2574" y="2546"/>
                  </a:lnTo>
                  <a:lnTo>
                    <a:pt x="2630" y="2602"/>
                  </a:lnTo>
                  <a:close/>
                  <a:moveTo>
                    <a:pt x="2489" y="2461"/>
                  </a:moveTo>
                  <a:lnTo>
                    <a:pt x="2461" y="2489"/>
                  </a:lnTo>
                  <a:lnTo>
                    <a:pt x="2404" y="2432"/>
                  </a:lnTo>
                  <a:lnTo>
                    <a:pt x="2432" y="2404"/>
                  </a:lnTo>
                  <a:lnTo>
                    <a:pt x="2489" y="2461"/>
                  </a:lnTo>
                  <a:close/>
                  <a:moveTo>
                    <a:pt x="2348" y="2319"/>
                  </a:moveTo>
                  <a:lnTo>
                    <a:pt x="2319" y="2348"/>
                  </a:lnTo>
                  <a:lnTo>
                    <a:pt x="2263" y="2291"/>
                  </a:lnTo>
                  <a:lnTo>
                    <a:pt x="2291" y="2263"/>
                  </a:lnTo>
                  <a:lnTo>
                    <a:pt x="2348" y="2319"/>
                  </a:lnTo>
                  <a:close/>
                  <a:moveTo>
                    <a:pt x="2206" y="2178"/>
                  </a:moveTo>
                  <a:lnTo>
                    <a:pt x="2178" y="2206"/>
                  </a:lnTo>
                  <a:lnTo>
                    <a:pt x="2121" y="2150"/>
                  </a:lnTo>
                  <a:lnTo>
                    <a:pt x="2150" y="2121"/>
                  </a:lnTo>
                  <a:lnTo>
                    <a:pt x="2206" y="2178"/>
                  </a:lnTo>
                  <a:close/>
                  <a:moveTo>
                    <a:pt x="2065" y="2036"/>
                  </a:moveTo>
                  <a:lnTo>
                    <a:pt x="2036" y="2065"/>
                  </a:lnTo>
                  <a:lnTo>
                    <a:pt x="1980" y="2008"/>
                  </a:lnTo>
                  <a:lnTo>
                    <a:pt x="2008" y="1980"/>
                  </a:lnTo>
                  <a:lnTo>
                    <a:pt x="2065" y="2036"/>
                  </a:lnTo>
                  <a:close/>
                  <a:moveTo>
                    <a:pt x="1923" y="1895"/>
                  </a:moveTo>
                  <a:lnTo>
                    <a:pt x="1895" y="1923"/>
                  </a:lnTo>
                  <a:lnTo>
                    <a:pt x="1838" y="1867"/>
                  </a:lnTo>
                  <a:lnTo>
                    <a:pt x="1867" y="1838"/>
                  </a:lnTo>
                  <a:lnTo>
                    <a:pt x="1923" y="1895"/>
                  </a:lnTo>
                  <a:close/>
                  <a:moveTo>
                    <a:pt x="1782" y="1754"/>
                  </a:moveTo>
                  <a:lnTo>
                    <a:pt x="1754" y="1782"/>
                  </a:lnTo>
                  <a:lnTo>
                    <a:pt x="1697" y="1725"/>
                  </a:lnTo>
                  <a:lnTo>
                    <a:pt x="1725" y="1697"/>
                  </a:lnTo>
                  <a:lnTo>
                    <a:pt x="1782" y="1754"/>
                  </a:lnTo>
                  <a:close/>
                  <a:moveTo>
                    <a:pt x="1640" y="1612"/>
                  </a:moveTo>
                  <a:lnTo>
                    <a:pt x="1612" y="1640"/>
                  </a:lnTo>
                  <a:lnTo>
                    <a:pt x="1556" y="1584"/>
                  </a:lnTo>
                  <a:lnTo>
                    <a:pt x="1584" y="1556"/>
                  </a:lnTo>
                  <a:lnTo>
                    <a:pt x="1640" y="1612"/>
                  </a:lnTo>
                  <a:close/>
                  <a:moveTo>
                    <a:pt x="1499" y="1471"/>
                  </a:moveTo>
                  <a:lnTo>
                    <a:pt x="1471" y="1499"/>
                  </a:lnTo>
                  <a:lnTo>
                    <a:pt x="1414" y="1442"/>
                  </a:lnTo>
                  <a:lnTo>
                    <a:pt x="1442" y="1414"/>
                  </a:lnTo>
                  <a:lnTo>
                    <a:pt x="1499" y="1471"/>
                  </a:lnTo>
                  <a:close/>
                  <a:moveTo>
                    <a:pt x="1358" y="1329"/>
                  </a:moveTo>
                  <a:lnTo>
                    <a:pt x="1329" y="1358"/>
                  </a:lnTo>
                  <a:lnTo>
                    <a:pt x="1273" y="1301"/>
                  </a:lnTo>
                  <a:lnTo>
                    <a:pt x="1301" y="1273"/>
                  </a:lnTo>
                  <a:lnTo>
                    <a:pt x="1358" y="1329"/>
                  </a:lnTo>
                  <a:close/>
                  <a:moveTo>
                    <a:pt x="1216" y="1188"/>
                  </a:moveTo>
                  <a:lnTo>
                    <a:pt x="1188" y="1216"/>
                  </a:lnTo>
                  <a:lnTo>
                    <a:pt x="1131" y="1160"/>
                  </a:lnTo>
                  <a:lnTo>
                    <a:pt x="1160" y="1131"/>
                  </a:lnTo>
                  <a:lnTo>
                    <a:pt x="1216" y="1188"/>
                  </a:lnTo>
                  <a:close/>
                  <a:moveTo>
                    <a:pt x="1075" y="1046"/>
                  </a:moveTo>
                  <a:lnTo>
                    <a:pt x="1046" y="1075"/>
                  </a:lnTo>
                  <a:lnTo>
                    <a:pt x="990" y="1018"/>
                  </a:lnTo>
                  <a:lnTo>
                    <a:pt x="1018" y="990"/>
                  </a:lnTo>
                  <a:lnTo>
                    <a:pt x="1075" y="1046"/>
                  </a:lnTo>
                  <a:close/>
                  <a:moveTo>
                    <a:pt x="933" y="905"/>
                  </a:moveTo>
                  <a:lnTo>
                    <a:pt x="905" y="933"/>
                  </a:lnTo>
                  <a:lnTo>
                    <a:pt x="848" y="877"/>
                  </a:lnTo>
                  <a:lnTo>
                    <a:pt x="877" y="848"/>
                  </a:lnTo>
                  <a:lnTo>
                    <a:pt x="933" y="905"/>
                  </a:lnTo>
                  <a:close/>
                  <a:moveTo>
                    <a:pt x="792" y="764"/>
                  </a:moveTo>
                  <a:lnTo>
                    <a:pt x="764" y="792"/>
                  </a:lnTo>
                  <a:lnTo>
                    <a:pt x="707" y="735"/>
                  </a:lnTo>
                  <a:lnTo>
                    <a:pt x="735" y="707"/>
                  </a:lnTo>
                  <a:lnTo>
                    <a:pt x="792" y="764"/>
                  </a:lnTo>
                  <a:close/>
                  <a:moveTo>
                    <a:pt x="650" y="622"/>
                  </a:moveTo>
                  <a:lnTo>
                    <a:pt x="622" y="650"/>
                  </a:lnTo>
                  <a:lnTo>
                    <a:pt x="566" y="594"/>
                  </a:lnTo>
                  <a:lnTo>
                    <a:pt x="594" y="566"/>
                  </a:lnTo>
                  <a:lnTo>
                    <a:pt x="650" y="622"/>
                  </a:lnTo>
                  <a:close/>
                  <a:moveTo>
                    <a:pt x="509" y="481"/>
                  </a:moveTo>
                  <a:lnTo>
                    <a:pt x="481" y="509"/>
                  </a:lnTo>
                  <a:lnTo>
                    <a:pt x="424" y="452"/>
                  </a:lnTo>
                  <a:lnTo>
                    <a:pt x="452" y="424"/>
                  </a:lnTo>
                  <a:lnTo>
                    <a:pt x="509" y="481"/>
                  </a:lnTo>
                  <a:close/>
                  <a:moveTo>
                    <a:pt x="368" y="339"/>
                  </a:moveTo>
                  <a:lnTo>
                    <a:pt x="339" y="368"/>
                  </a:lnTo>
                  <a:lnTo>
                    <a:pt x="283" y="311"/>
                  </a:lnTo>
                  <a:lnTo>
                    <a:pt x="311" y="283"/>
                  </a:lnTo>
                  <a:lnTo>
                    <a:pt x="368" y="339"/>
                  </a:lnTo>
                  <a:close/>
                  <a:moveTo>
                    <a:pt x="226" y="198"/>
                  </a:moveTo>
                  <a:lnTo>
                    <a:pt x="198" y="226"/>
                  </a:lnTo>
                  <a:lnTo>
                    <a:pt x="141" y="170"/>
                  </a:lnTo>
                  <a:lnTo>
                    <a:pt x="170" y="141"/>
                  </a:lnTo>
                  <a:lnTo>
                    <a:pt x="226" y="19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 name="Freeform 9"/>
            <p:cNvSpPr>
              <a:spLocks noEditPoints="1"/>
            </p:cNvSpPr>
            <p:nvPr/>
          </p:nvSpPr>
          <p:spPr bwMode="auto">
            <a:xfrm>
              <a:off x="584200" y="858838"/>
              <a:ext cx="944563" cy="946150"/>
            </a:xfrm>
            <a:custGeom>
              <a:avLst/>
              <a:gdLst>
                <a:gd name="T0" fmla="*/ 2546 w 2630"/>
                <a:gd name="T1" fmla="*/ 57 h 2630"/>
                <a:gd name="T2" fmla="*/ 2630 w 2630"/>
                <a:gd name="T3" fmla="*/ 28 h 2630"/>
                <a:gd name="T4" fmla="*/ 28 w 2630"/>
                <a:gd name="T5" fmla="*/ 2630 h 2630"/>
                <a:gd name="T6" fmla="*/ 57 w 2630"/>
                <a:gd name="T7" fmla="*/ 2546 h 2630"/>
                <a:gd name="T8" fmla="*/ 28 w 2630"/>
                <a:gd name="T9" fmla="*/ 2630 h 2630"/>
                <a:gd name="T10" fmla="*/ 141 w 2630"/>
                <a:gd name="T11" fmla="*/ 2461 h 2630"/>
                <a:gd name="T12" fmla="*/ 226 w 2630"/>
                <a:gd name="T13" fmla="*/ 2432 h 2630"/>
                <a:gd name="T14" fmla="*/ 311 w 2630"/>
                <a:gd name="T15" fmla="*/ 2348 h 2630"/>
                <a:gd name="T16" fmla="*/ 339 w 2630"/>
                <a:gd name="T17" fmla="*/ 2263 h 2630"/>
                <a:gd name="T18" fmla="*/ 311 w 2630"/>
                <a:gd name="T19" fmla="*/ 2348 h 2630"/>
                <a:gd name="T20" fmla="*/ 424 w 2630"/>
                <a:gd name="T21" fmla="*/ 2178 h 2630"/>
                <a:gd name="T22" fmla="*/ 509 w 2630"/>
                <a:gd name="T23" fmla="*/ 2150 h 2630"/>
                <a:gd name="T24" fmla="*/ 594 w 2630"/>
                <a:gd name="T25" fmla="*/ 2065 h 2630"/>
                <a:gd name="T26" fmla="*/ 622 w 2630"/>
                <a:gd name="T27" fmla="*/ 1980 h 2630"/>
                <a:gd name="T28" fmla="*/ 594 w 2630"/>
                <a:gd name="T29" fmla="*/ 2065 h 2630"/>
                <a:gd name="T30" fmla="*/ 707 w 2630"/>
                <a:gd name="T31" fmla="*/ 1895 h 2630"/>
                <a:gd name="T32" fmla="*/ 792 w 2630"/>
                <a:gd name="T33" fmla="*/ 1867 h 2630"/>
                <a:gd name="T34" fmla="*/ 877 w 2630"/>
                <a:gd name="T35" fmla="*/ 1782 h 2630"/>
                <a:gd name="T36" fmla="*/ 905 w 2630"/>
                <a:gd name="T37" fmla="*/ 1697 h 2630"/>
                <a:gd name="T38" fmla="*/ 877 w 2630"/>
                <a:gd name="T39" fmla="*/ 1782 h 2630"/>
                <a:gd name="T40" fmla="*/ 990 w 2630"/>
                <a:gd name="T41" fmla="*/ 1612 h 2630"/>
                <a:gd name="T42" fmla="*/ 1075 w 2630"/>
                <a:gd name="T43" fmla="*/ 1584 h 2630"/>
                <a:gd name="T44" fmla="*/ 1160 w 2630"/>
                <a:gd name="T45" fmla="*/ 1499 h 2630"/>
                <a:gd name="T46" fmla="*/ 1188 w 2630"/>
                <a:gd name="T47" fmla="*/ 1414 h 2630"/>
                <a:gd name="T48" fmla="*/ 1160 w 2630"/>
                <a:gd name="T49" fmla="*/ 1499 h 2630"/>
                <a:gd name="T50" fmla="*/ 1273 w 2630"/>
                <a:gd name="T51" fmla="*/ 1329 h 2630"/>
                <a:gd name="T52" fmla="*/ 1358 w 2630"/>
                <a:gd name="T53" fmla="*/ 1301 h 2630"/>
                <a:gd name="T54" fmla="*/ 1443 w 2630"/>
                <a:gd name="T55" fmla="*/ 1216 h 2630"/>
                <a:gd name="T56" fmla="*/ 1471 w 2630"/>
                <a:gd name="T57" fmla="*/ 1131 h 2630"/>
                <a:gd name="T58" fmla="*/ 1443 w 2630"/>
                <a:gd name="T59" fmla="*/ 1216 h 2630"/>
                <a:gd name="T60" fmla="*/ 1556 w 2630"/>
                <a:gd name="T61" fmla="*/ 1046 h 2630"/>
                <a:gd name="T62" fmla="*/ 1641 w 2630"/>
                <a:gd name="T63" fmla="*/ 1018 h 2630"/>
                <a:gd name="T64" fmla="*/ 1725 w 2630"/>
                <a:gd name="T65" fmla="*/ 933 h 2630"/>
                <a:gd name="T66" fmla="*/ 1754 w 2630"/>
                <a:gd name="T67" fmla="*/ 848 h 2630"/>
                <a:gd name="T68" fmla="*/ 1725 w 2630"/>
                <a:gd name="T69" fmla="*/ 933 h 2630"/>
                <a:gd name="T70" fmla="*/ 1838 w 2630"/>
                <a:gd name="T71" fmla="*/ 764 h 2630"/>
                <a:gd name="T72" fmla="*/ 1923 w 2630"/>
                <a:gd name="T73" fmla="*/ 735 h 2630"/>
                <a:gd name="T74" fmla="*/ 2008 w 2630"/>
                <a:gd name="T75" fmla="*/ 650 h 2630"/>
                <a:gd name="T76" fmla="*/ 2036 w 2630"/>
                <a:gd name="T77" fmla="*/ 566 h 2630"/>
                <a:gd name="T78" fmla="*/ 2008 w 2630"/>
                <a:gd name="T79" fmla="*/ 650 h 2630"/>
                <a:gd name="T80" fmla="*/ 2121 w 2630"/>
                <a:gd name="T81" fmla="*/ 481 h 2630"/>
                <a:gd name="T82" fmla="*/ 2206 w 2630"/>
                <a:gd name="T83" fmla="*/ 452 h 2630"/>
                <a:gd name="T84" fmla="*/ 2291 w 2630"/>
                <a:gd name="T85" fmla="*/ 368 h 2630"/>
                <a:gd name="T86" fmla="*/ 2319 w 2630"/>
                <a:gd name="T87" fmla="*/ 283 h 2630"/>
                <a:gd name="T88" fmla="*/ 2291 w 2630"/>
                <a:gd name="T89" fmla="*/ 368 h 2630"/>
                <a:gd name="T90" fmla="*/ 2404 w 2630"/>
                <a:gd name="T91" fmla="*/ 198 h 2630"/>
                <a:gd name="T92" fmla="*/ 2489 w 2630"/>
                <a:gd name="T93" fmla="*/ 170 h 2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30" h="2630">
                  <a:moveTo>
                    <a:pt x="2574" y="85"/>
                  </a:moveTo>
                  <a:lnTo>
                    <a:pt x="2546" y="57"/>
                  </a:lnTo>
                  <a:lnTo>
                    <a:pt x="2602" y="0"/>
                  </a:lnTo>
                  <a:lnTo>
                    <a:pt x="2630" y="28"/>
                  </a:lnTo>
                  <a:lnTo>
                    <a:pt x="2574" y="85"/>
                  </a:lnTo>
                  <a:close/>
                  <a:moveTo>
                    <a:pt x="28" y="2630"/>
                  </a:moveTo>
                  <a:lnTo>
                    <a:pt x="0" y="2602"/>
                  </a:lnTo>
                  <a:lnTo>
                    <a:pt x="57" y="2546"/>
                  </a:lnTo>
                  <a:lnTo>
                    <a:pt x="85" y="2574"/>
                  </a:lnTo>
                  <a:lnTo>
                    <a:pt x="28" y="2630"/>
                  </a:lnTo>
                  <a:close/>
                  <a:moveTo>
                    <a:pt x="170" y="2489"/>
                  </a:moveTo>
                  <a:lnTo>
                    <a:pt x="141" y="2461"/>
                  </a:lnTo>
                  <a:lnTo>
                    <a:pt x="198" y="2404"/>
                  </a:lnTo>
                  <a:lnTo>
                    <a:pt x="226" y="2432"/>
                  </a:lnTo>
                  <a:lnTo>
                    <a:pt x="170" y="2489"/>
                  </a:lnTo>
                  <a:close/>
                  <a:moveTo>
                    <a:pt x="311" y="2348"/>
                  </a:moveTo>
                  <a:lnTo>
                    <a:pt x="283" y="2319"/>
                  </a:lnTo>
                  <a:lnTo>
                    <a:pt x="339" y="2263"/>
                  </a:lnTo>
                  <a:lnTo>
                    <a:pt x="368" y="2291"/>
                  </a:lnTo>
                  <a:lnTo>
                    <a:pt x="311" y="2348"/>
                  </a:lnTo>
                  <a:close/>
                  <a:moveTo>
                    <a:pt x="453" y="2206"/>
                  </a:moveTo>
                  <a:lnTo>
                    <a:pt x="424" y="2178"/>
                  </a:lnTo>
                  <a:lnTo>
                    <a:pt x="481" y="2121"/>
                  </a:lnTo>
                  <a:lnTo>
                    <a:pt x="509" y="2150"/>
                  </a:lnTo>
                  <a:lnTo>
                    <a:pt x="453" y="2206"/>
                  </a:lnTo>
                  <a:close/>
                  <a:moveTo>
                    <a:pt x="594" y="2065"/>
                  </a:moveTo>
                  <a:lnTo>
                    <a:pt x="566" y="2036"/>
                  </a:lnTo>
                  <a:lnTo>
                    <a:pt x="622" y="1980"/>
                  </a:lnTo>
                  <a:lnTo>
                    <a:pt x="651" y="2008"/>
                  </a:lnTo>
                  <a:lnTo>
                    <a:pt x="594" y="2065"/>
                  </a:lnTo>
                  <a:close/>
                  <a:moveTo>
                    <a:pt x="735" y="1923"/>
                  </a:moveTo>
                  <a:lnTo>
                    <a:pt x="707" y="1895"/>
                  </a:lnTo>
                  <a:lnTo>
                    <a:pt x="764" y="1838"/>
                  </a:lnTo>
                  <a:lnTo>
                    <a:pt x="792" y="1867"/>
                  </a:lnTo>
                  <a:lnTo>
                    <a:pt x="735" y="1923"/>
                  </a:lnTo>
                  <a:close/>
                  <a:moveTo>
                    <a:pt x="877" y="1782"/>
                  </a:moveTo>
                  <a:lnTo>
                    <a:pt x="849" y="1754"/>
                  </a:lnTo>
                  <a:lnTo>
                    <a:pt x="905" y="1697"/>
                  </a:lnTo>
                  <a:lnTo>
                    <a:pt x="933" y="1725"/>
                  </a:lnTo>
                  <a:lnTo>
                    <a:pt x="877" y="1782"/>
                  </a:lnTo>
                  <a:close/>
                  <a:moveTo>
                    <a:pt x="1018" y="1640"/>
                  </a:moveTo>
                  <a:lnTo>
                    <a:pt x="990" y="1612"/>
                  </a:lnTo>
                  <a:lnTo>
                    <a:pt x="1047" y="1556"/>
                  </a:lnTo>
                  <a:lnTo>
                    <a:pt x="1075" y="1584"/>
                  </a:lnTo>
                  <a:lnTo>
                    <a:pt x="1018" y="1640"/>
                  </a:lnTo>
                  <a:close/>
                  <a:moveTo>
                    <a:pt x="1160" y="1499"/>
                  </a:moveTo>
                  <a:lnTo>
                    <a:pt x="1131" y="1471"/>
                  </a:lnTo>
                  <a:lnTo>
                    <a:pt x="1188" y="1414"/>
                  </a:lnTo>
                  <a:lnTo>
                    <a:pt x="1216" y="1442"/>
                  </a:lnTo>
                  <a:lnTo>
                    <a:pt x="1160" y="1499"/>
                  </a:lnTo>
                  <a:close/>
                  <a:moveTo>
                    <a:pt x="1301" y="1358"/>
                  </a:moveTo>
                  <a:lnTo>
                    <a:pt x="1273" y="1329"/>
                  </a:lnTo>
                  <a:lnTo>
                    <a:pt x="1329" y="1273"/>
                  </a:lnTo>
                  <a:lnTo>
                    <a:pt x="1358" y="1301"/>
                  </a:lnTo>
                  <a:lnTo>
                    <a:pt x="1301" y="1358"/>
                  </a:lnTo>
                  <a:close/>
                  <a:moveTo>
                    <a:pt x="1443" y="1216"/>
                  </a:moveTo>
                  <a:lnTo>
                    <a:pt x="1414" y="1188"/>
                  </a:lnTo>
                  <a:lnTo>
                    <a:pt x="1471" y="1131"/>
                  </a:lnTo>
                  <a:lnTo>
                    <a:pt x="1499" y="1160"/>
                  </a:lnTo>
                  <a:lnTo>
                    <a:pt x="1443" y="1216"/>
                  </a:lnTo>
                  <a:close/>
                  <a:moveTo>
                    <a:pt x="1584" y="1075"/>
                  </a:moveTo>
                  <a:lnTo>
                    <a:pt x="1556" y="1046"/>
                  </a:lnTo>
                  <a:lnTo>
                    <a:pt x="1612" y="990"/>
                  </a:lnTo>
                  <a:lnTo>
                    <a:pt x="1641" y="1018"/>
                  </a:lnTo>
                  <a:lnTo>
                    <a:pt x="1584" y="1075"/>
                  </a:lnTo>
                  <a:close/>
                  <a:moveTo>
                    <a:pt x="1725" y="933"/>
                  </a:moveTo>
                  <a:lnTo>
                    <a:pt x="1697" y="905"/>
                  </a:lnTo>
                  <a:lnTo>
                    <a:pt x="1754" y="848"/>
                  </a:lnTo>
                  <a:lnTo>
                    <a:pt x="1782" y="877"/>
                  </a:lnTo>
                  <a:lnTo>
                    <a:pt x="1725" y="933"/>
                  </a:lnTo>
                  <a:close/>
                  <a:moveTo>
                    <a:pt x="1867" y="792"/>
                  </a:moveTo>
                  <a:lnTo>
                    <a:pt x="1838" y="764"/>
                  </a:lnTo>
                  <a:lnTo>
                    <a:pt x="1895" y="707"/>
                  </a:lnTo>
                  <a:lnTo>
                    <a:pt x="1923" y="735"/>
                  </a:lnTo>
                  <a:lnTo>
                    <a:pt x="1867" y="792"/>
                  </a:lnTo>
                  <a:close/>
                  <a:moveTo>
                    <a:pt x="2008" y="650"/>
                  </a:moveTo>
                  <a:lnTo>
                    <a:pt x="1980" y="622"/>
                  </a:lnTo>
                  <a:lnTo>
                    <a:pt x="2036" y="566"/>
                  </a:lnTo>
                  <a:lnTo>
                    <a:pt x="2065" y="594"/>
                  </a:lnTo>
                  <a:lnTo>
                    <a:pt x="2008" y="650"/>
                  </a:lnTo>
                  <a:close/>
                  <a:moveTo>
                    <a:pt x="2150" y="509"/>
                  </a:moveTo>
                  <a:lnTo>
                    <a:pt x="2121" y="481"/>
                  </a:lnTo>
                  <a:lnTo>
                    <a:pt x="2178" y="424"/>
                  </a:lnTo>
                  <a:lnTo>
                    <a:pt x="2206" y="452"/>
                  </a:lnTo>
                  <a:lnTo>
                    <a:pt x="2150" y="509"/>
                  </a:lnTo>
                  <a:close/>
                  <a:moveTo>
                    <a:pt x="2291" y="368"/>
                  </a:moveTo>
                  <a:lnTo>
                    <a:pt x="2263" y="339"/>
                  </a:lnTo>
                  <a:lnTo>
                    <a:pt x="2319" y="283"/>
                  </a:lnTo>
                  <a:lnTo>
                    <a:pt x="2348" y="311"/>
                  </a:lnTo>
                  <a:lnTo>
                    <a:pt x="2291" y="368"/>
                  </a:lnTo>
                  <a:close/>
                  <a:moveTo>
                    <a:pt x="2432" y="226"/>
                  </a:moveTo>
                  <a:lnTo>
                    <a:pt x="2404" y="198"/>
                  </a:lnTo>
                  <a:lnTo>
                    <a:pt x="2461" y="141"/>
                  </a:lnTo>
                  <a:lnTo>
                    <a:pt x="2489" y="170"/>
                  </a:lnTo>
                  <a:lnTo>
                    <a:pt x="2432" y="2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 name="Freeform 10"/>
            <p:cNvSpPr>
              <a:spLocks noEditPoints="1"/>
            </p:cNvSpPr>
            <p:nvPr/>
          </p:nvSpPr>
          <p:spPr bwMode="auto">
            <a:xfrm>
              <a:off x="566738" y="1336676"/>
              <a:ext cx="957263" cy="14288"/>
            </a:xfrm>
            <a:custGeom>
              <a:avLst/>
              <a:gdLst>
                <a:gd name="T0" fmla="*/ 80 w 2665"/>
                <a:gd name="T1" fmla="*/ 40 h 40"/>
                <a:gd name="T2" fmla="*/ 0 w 2665"/>
                <a:gd name="T3" fmla="*/ 0 h 40"/>
                <a:gd name="T4" fmla="*/ 2665 w 2665"/>
                <a:gd name="T5" fmla="*/ 0 h 40"/>
                <a:gd name="T6" fmla="*/ 2600 w 2665"/>
                <a:gd name="T7" fmla="*/ 40 h 40"/>
                <a:gd name="T8" fmla="*/ 2665 w 2665"/>
                <a:gd name="T9" fmla="*/ 0 h 40"/>
                <a:gd name="T10" fmla="*/ 2480 w 2665"/>
                <a:gd name="T11" fmla="*/ 40 h 40"/>
                <a:gd name="T12" fmla="*/ 2400 w 2665"/>
                <a:gd name="T13" fmla="*/ 0 h 40"/>
                <a:gd name="T14" fmla="*/ 2280 w 2665"/>
                <a:gd name="T15" fmla="*/ 0 h 40"/>
                <a:gd name="T16" fmla="*/ 2200 w 2665"/>
                <a:gd name="T17" fmla="*/ 40 h 40"/>
                <a:gd name="T18" fmla="*/ 2280 w 2665"/>
                <a:gd name="T19" fmla="*/ 0 h 40"/>
                <a:gd name="T20" fmla="*/ 2080 w 2665"/>
                <a:gd name="T21" fmla="*/ 40 h 40"/>
                <a:gd name="T22" fmla="*/ 2000 w 2665"/>
                <a:gd name="T23" fmla="*/ 0 h 40"/>
                <a:gd name="T24" fmla="*/ 1880 w 2665"/>
                <a:gd name="T25" fmla="*/ 0 h 40"/>
                <a:gd name="T26" fmla="*/ 1800 w 2665"/>
                <a:gd name="T27" fmla="*/ 40 h 40"/>
                <a:gd name="T28" fmla="*/ 1880 w 2665"/>
                <a:gd name="T29" fmla="*/ 0 h 40"/>
                <a:gd name="T30" fmla="*/ 1680 w 2665"/>
                <a:gd name="T31" fmla="*/ 40 h 40"/>
                <a:gd name="T32" fmla="*/ 1600 w 2665"/>
                <a:gd name="T33" fmla="*/ 0 h 40"/>
                <a:gd name="T34" fmla="*/ 1480 w 2665"/>
                <a:gd name="T35" fmla="*/ 0 h 40"/>
                <a:gd name="T36" fmla="*/ 1400 w 2665"/>
                <a:gd name="T37" fmla="*/ 40 h 40"/>
                <a:gd name="T38" fmla="*/ 1480 w 2665"/>
                <a:gd name="T39" fmla="*/ 0 h 40"/>
                <a:gd name="T40" fmla="*/ 1280 w 2665"/>
                <a:gd name="T41" fmla="*/ 40 h 40"/>
                <a:gd name="T42" fmla="*/ 1200 w 2665"/>
                <a:gd name="T43" fmla="*/ 0 h 40"/>
                <a:gd name="T44" fmla="*/ 1080 w 2665"/>
                <a:gd name="T45" fmla="*/ 0 h 40"/>
                <a:gd name="T46" fmla="*/ 1000 w 2665"/>
                <a:gd name="T47" fmla="*/ 40 h 40"/>
                <a:gd name="T48" fmla="*/ 1080 w 2665"/>
                <a:gd name="T49" fmla="*/ 0 h 40"/>
                <a:gd name="T50" fmla="*/ 880 w 2665"/>
                <a:gd name="T51" fmla="*/ 40 h 40"/>
                <a:gd name="T52" fmla="*/ 800 w 2665"/>
                <a:gd name="T53" fmla="*/ 0 h 40"/>
                <a:gd name="T54" fmla="*/ 680 w 2665"/>
                <a:gd name="T55" fmla="*/ 0 h 40"/>
                <a:gd name="T56" fmla="*/ 600 w 2665"/>
                <a:gd name="T57" fmla="*/ 40 h 40"/>
                <a:gd name="T58" fmla="*/ 680 w 2665"/>
                <a:gd name="T59" fmla="*/ 0 h 40"/>
                <a:gd name="T60" fmla="*/ 480 w 2665"/>
                <a:gd name="T61" fmla="*/ 40 h 40"/>
                <a:gd name="T62" fmla="*/ 400 w 2665"/>
                <a:gd name="T63" fmla="*/ 0 h 40"/>
                <a:gd name="T64" fmla="*/ 280 w 2665"/>
                <a:gd name="T65" fmla="*/ 0 h 40"/>
                <a:gd name="T66" fmla="*/ 200 w 2665"/>
                <a:gd name="T67" fmla="*/ 40 h 40"/>
                <a:gd name="T68" fmla="*/ 280 w 2665"/>
                <a:gd name="T6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65" h="40">
                  <a:moveTo>
                    <a:pt x="80" y="0"/>
                  </a:moveTo>
                  <a:lnTo>
                    <a:pt x="80" y="40"/>
                  </a:lnTo>
                  <a:lnTo>
                    <a:pt x="0" y="40"/>
                  </a:lnTo>
                  <a:lnTo>
                    <a:pt x="0" y="0"/>
                  </a:lnTo>
                  <a:lnTo>
                    <a:pt x="80" y="0"/>
                  </a:lnTo>
                  <a:close/>
                  <a:moveTo>
                    <a:pt x="2665" y="0"/>
                  </a:moveTo>
                  <a:lnTo>
                    <a:pt x="2600" y="0"/>
                  </a:lnTo>
                  <a:lnTo>
                    <a:pt x="2600" y="40"/>
                  </a:lnTo>
                  <a:lnTo>
                    <a:pt x="2665" y="40"/>
                  </a:lnTo>
                  <a:lnTo>
                    <a:pt x="2665" y="0"/>
                  </a:lnTo>
                  <a:close/>
                  <a:moveTo>
                    <a:pt x="2480" y="0"/>
                  </a:moveTo>
                  <a:lnTo>
                    <a:pt x="2480" y="40"/>
                  </a:lnTo>
                  <a:lnTo>
                    <a:pt x="2400" y="40"/>
                  </a:lnTo>
                  <a:lnTo>
                    <a:pt x="2400" y="0"/>
                  </a:lnTo>
                  <a:lnTo>
                    <a:pt x="2480" y="0"/>
                  </a:lnTo>
                  <a:close/>
                  <a:moveTo>
                    <a:pt x="2280" y="0"/>
                  </a:moveTo>
                  <a:lnTo>
                    <a:pt x="2280" y="40"/>
                  </a:lnTo>
                  <a:lnTo>
                    <a:pt x="2200" y="40"/>
                  </a:lnTo>
                  <a:lnTo>
                    <a:pt x="2200" y="0"/>
                  </a:lnTo>
                  <a:lnTo>
                    <a:pt x="2280" y="0"/>
                  </a:lnTo>
                  <a:close/>
                  <a:moveTo>
                    <a:pt x="2080" y="0"/>
                  </a:moveTo>
                  <a:lnTo>
                    <a:pt x="2080" y="40"/>
                  </a:lnTo>
                  <a:lnTo>
                    <a:pt x="2000" y="40"/>
                  </a:lnTo>
                  <a:lnTo>
                    <a:pt x="2000" y="0"/>
                  </a:lnTo>
                  <a:lnTo>
                    <a:pt x="2080" y="0"/>
                  </a:lnTo>
                  <a:close/>
                  <a:moveTo>
                    <a:pt x="1880" y="0"/>
                  </a:moveTo>
                  <a:lnTo>
                    <a:pt x="1880" y="40"/>
                  </a:lnTo>
                  <a:lnTo>
                    <a:pt x="1800" y="40"/>
                  </a:lnTo>
                  <a:lnTo>
                    <a:pt x="1800" y="0"/>
                  </a:lnTo>
                  <a:lnTo>
                    <a:pt x="1880" y="0"/>
                  </a:lnTo>
                  <a:close/>
                  <a:moveTo>
                    <a:pt x="1680" y="0"/>
                  </a:moveTo>
                  <a:lnTo>
                    <a:pt x="1680" y="40"/>
                  </a:lnTo>
                  <a:lnTo>
                    <a:pt x="1600" y="40"/>
                  </a:lnTo>
                  <a:lnTo>
                    <a:pt x="1600" y="0"/>
                  </a:lnTo>
                  <a:lnTo>
                    <a:pt x="1680" y="0"/>
                  </a:lnTo>
                  <a:close/>
                  <a:moveTo>
                    <a:pt x="1480" y="0"/>
                  </a:moveTo>
                  <a:lnTo>
                    <a:pt x="1480" y="40"/>
                  </a:lnTo>
                  <a:lnTo>
                    <a:pt x="1400" y="40"/>
                  </a:lnTo>
                  <a:lnTo>
                    <a:pt x="1400" y="0"/>
                  </a:lnTo>
                  <a:lnTo>
                    <a:pt x="1480" y="0"/>
                  </a:lnTo>
                  <a:close/>
                  <a:moveTo>
                    <a:pt x="1280" y="0"/>
                  </a:moveTo>
                  <a:lnTo>
                    <a:pt x="1280" y="40"/>
                  </a:lnTo>
                  <a:lnTo>
                    <a:pt x="1200" y="40"/>
                  </a:lnTo>
                  <a:lnTo>
                    <a:pt x="1200" y="0"/>
                  </a:lnTo>
                  <a:lnTo>
                    <a:pt x="1280" y="0"/>
                  </a:lnTo>
                  <a:close/>
                  <a:moveTo>
                    <a:pt x="1080" y="0"/>
                  </a:moveTo>
                  <a:lnTo>
                    <a:pt x="1080" y="40"/>
                  </a:lnTo>
                  <a:lnTo>
                    <a:pt x="1000" y="40"/>
                  </a:lnTo>
                  <a:lnTo>
                    <a:pt x="1000" y="0"/>
                  </a:lnTo>
                  <a:lnTo>
                    <a:pt x="1080" y="0"/>
                  </a:lnTo>
                  <a:close/>
                  <a:moveTo>
                    <a:pt x="880" y="0"/>
                  </a:moveTo>
                  <a:lnTo>
                    <a:pt x="880" y="40"/>
                  </a:lnTo>
                  <a:lnTo>
                    <a:pt x="800" y="40"/>
                  </a:lnTo>
                  <a:lnTo>
                    <a:pt x="800" y="0"/>
                  </a:lnTo>
                  <a:lnTo>
                    <a:pt x="880" y="0"/>
                  </a:lnTo>
                  <a:close/>
                  <a:moveTo>
                    <a:pt x="680" y="0"/>
                  </a:moveTo>
                  <a:lnTo>
                    <a:pt x="680" y="40"/>
                  </a:lnTo>
                  <a:lnTo>
                    <a:pt x="600" y="40"/>
                  </a:lnTo>
                  <a:lnTo>
                    <a:pt x="600" y="0"/>
                  </a:lnTo>
                  <a:lnTo>
                    <a:pt x="680" y="0"/>
                  </a:lnTo>
                  <a:close/>
                  <a:moveTo>
                    <a:pt x="480" y="0"/>
                  </a:moveTo>
                  <a:lnTo>
                    <a:pt x="480" y="40"/>
                  </a:lnTo>
                  <a:lnTo>
                    <a:pt x="400" y="40"/>
                  </a:lnTo>
                  <a:lnTo>
                    <a:pt x="400" y="0"/>
                  </a:lnTo>
                  <a:lnTo>
                    <a:pt x="480" y="0"/>
                  </a:lnTo>
                  <a:close/>
                  <a:moveTo>
                    <a:pt x="280" y="0"/>
                  </a:moveTo>
                  <a:lnTo>
                    <a:pt x="280" y="40"/>
                  </a:lnTo>
                  <a:lnTo>
                    <a:pt x="200" y="40"/>
                  </a:lnTo>
                  <a:lnTo>
                    <a:pt x="200" y="0"/>
                  </a:lnTo>
                  <a:lnTo>
                    <a:pt x="28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Freeform 11"/>
            <p:cNvSpPr>
              <a:spLocks noEditPoints="1"/>
            </p:cNvSpPr>
            <p:nvPr/>
          </p:nvSpPr>
          <p:spPr bwMode="auto">
            <a:xfrm>
              <a:off x="1038225" y="863601"/>
              <a:ext cx="14288" cy="958850"/>
            </a:xfrm>
            <a:custGeom>
              <a:avLst/>
              <a:gdLst>
                <a:gd name="T0" fmla="*/ 40 w 40"/>
                <a:gd name="T1" fmla="*/ 2585 h 2665"/>
                <a:gd name="T2" fmla="*/ 0 w 40"/>
                <a:gd name="T3" fmla="*/ 2665 h 2665"/>
                <a:gd name="T4" fmla="*/ 0 w 40"/>
                <a:gd name="T5" fmla="*/ 0 h 2665"/>
                <a:gd name="T6" fmla="*/ 40 w 40"/>
                <a:gd name="T7" fmla="*/ 65 h 2665"/>
                <a:gd name="T8" fmla="*/ 0 w 40"/>
                <a:gd name="T9" fmla="*/ 0 h 2665"/>
                <a:gd name="T10" fmla="*/ 40 w 40"/>
                <a:gd name="T11" fmla="*/ 185 h 2665"/>
                <a:gd name="T12" fmla="*/ 0 w 40"/>
                <a:gd name="T13" fmla="*/ 265 h 2665"/>
                <a:gd name="T14" fmla="*/ 0 w 40"/>
                <a:gd name="T15" fmla="*/ 385 h 2665"/>
                <a:gd name="T16" fmla="*/ 40 w 40"/>
                <a:gd name="T17" fmla="*/ 465 h 2665"/>
                <a:gd name="T18" fmla="*/ 0 w 40"/>
                <a:gd name="T19" fmla="*/ 385 h 2665"/>
                <a:gd name="T20" fmla="*/ 40 w 40"/>
                <a:gd name="T21" fmla="*/ 585 h 2665"/>
                <a:gd name="T22" fmla="*/ 0 w 40"/>
                <a:gd name="T23" fmla="*/ 665 h 2665"/>
                <a:gd name="T24" fmla="*/ 0 w 40"/>
                <a:gd name="T25" fmla="*/ 785 h 2665"/>
                <a:gd name="T26" fmla="*/ 40 w 40"/>
                <a:gd name="T27" fmla="*/ 865 h 2665"/>
                <a:gd name="T28" fmla="*/ 0 w 40"/>
                <a:gd name="T29" fmla="*/ 785 h 2665"/>
                <a:gd name="T30" fmla="*/ 40 w 40"/>
                <a:gd name="T31" fmla="*/ 985 h 2665"/>
                <a:gd name="T32" fmla="*/ 0 w 40"/>
                <a:gd name="T33" fmla="*/ 1065 h 2665"/>
                <a:gd name="T34" fmla="*/ 0 w 40"/>
                <a:gd name="T35" fmla="*/ 1185 h 2665"/>
                <a:gd name="T36" fmla="*/ 40 w 40"/>
                <a:gd name="T37" fmla="*/ 1265 h 2665"/>
                <a:gd name="T38" fmla="*/ 0 w 40"/>
                <a:gd name="T39" fmla="*/ 1185 h 2665"/>
                <a:gd name="T40" fmla="*/ 40 w 40"/>
                <a:gd name="T41" fmla="*/ 1385 h 2665"/>
                <a:gd name="T42" fmla="*/ 0 w 40"/>
                <a:gd name="T43" fmla="*/ 1465 h 2665"/>
                <a:gd name="T44" fmla="*/ 0 w 40"/>
                <a:gd name="T45" fmla="*/ 1585 h 2665"/>
                <a:gd name="T46" fmla="*/ 40 w 40"/>
                <a:gd name="T47" fmla="*/ 1665 h 2665"/>
                <a:gd name="T48" fmla="*/ 0 w 40"/>
                <a:gd name="T49" fmla="*/ 1585 h 2665"/>
                <a:gd name="T50" fmla="*/ 40 w 40"/>
                <a:gd name="T51" fmla="*/ 1785 h 2665"/>
                <a:gd name="T52" fmla="*/ 0 w 40"/>
                <a:gd name="T53" fmla="*/ 1865 h 2665"/>
                <a:gd name="T54" fmla="*/ 0 w 40"/>
                <a:gd name="T55" fmla="*/ 1985 h 2665"/>
                <a:gd name="T56" fmla="*/ 40 w 40"/>
                <a:gd name="T57" fmla="*/ 2065 h 2665"/>
                <a:gd name="T58" fmla="*/ 0 w 40"/>
                <a:gd name="T59" fmla="*/ 1985 h 2665"/>
                <a:gd name="T60" fmla="*/ 40 w 40"/>
                <a:gd name="T61" fmla="*/ 2185 h 2665"/>
                <a:gd name="T62" fmla="*/ 0 w 40"/>
                <a:gd name="T63" fmla="*/ 2265 h 2665"/>
                <a:gd name="T64" fmla="*/ 0 w 40"/>
                <a:gd name="T65" fmla="*/ 2385 h 2665"/>
                <a:gd name="T66" fmla="*/ 40 w 40"/>
                <a:gd name="T67" fmla="*/ 2465 h 2665"/>
                <a:gd name="T68" fmla="*/ 0 w 40"/>
                <a:gd name="T69" fmla="*/ 2385 h 2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2665">
                  <a:moveTo>
                    <a:pt x="0" y="2585"/>
                  </a:moveTo>
                  <a:lnTo>
                    <a:pt x="40" y="2585"/>
                  </a:lnTo>
                  <a:lnTo>
                    <a:pt x="40" y="2665"/>
                  </a:lnTo>
                  <a:lnTo>
                    <a:pt x="0" y="2665"/>
                  </a:lnTo>
                  <a:lnTo>
                    <a:pt x="0" y="2585"/>
                  </a:lnTo>
                  <a:close/>
                  <a:moveTo>
                    <a:pt x="0" y="0"/>
                  </a:moveTo>
                  <a:lnTo>
                    <a:pt x="0" y="65"/>
                  </a:lnTo>
                  <a:lnTo>
                    <a:pt x="40" y="65"/>
                  </a:lnTo>
                  <a:lnTo>
                    <a:pt x="40" y="0"/>
                  </a:lnTo>
                  <a:lnTo>
                    <a:pt x="0" y="0"/>
                  </a:lnTo>
                  <a:close/>
                  <a:moveTo>
                    <a:pt x="0" y="185"/>
                  </a:moveTo>
                  <a:lnTo>
                    <a:pt x="40" y="185"/>
                  </a:lnTo>
                  <a:lnTo>
                    <a:pt x="40" y="265"/>
                  </a:lnTo>
                  <a:lnTo>
                    <a:pt x="0" y="265"/>
                  </a:lnTo>
                  <a:lnTo>
                    <a:pt x="0" y="185"/>
                  </a:lnTo>
                  <a:close/>
                  <a:moveTo>
                    <a:pt x="0" y="385"/>
                  </a:moveTo>
                  <a:lnTo>
                    <a:pt x="40" y="385"/>
                  </a:lnTo>
                  <a:lnTo>
                    <a:pt x="40" y="465"/>
                  </a:lnTo>
                  <a:lnTo>
                    <a:pt x="0" y="465"/>
                  </a:lnTo>
                  <a:lnTo>
                    <a:pt x="0" y="385"/>
                  </a:lnTo>
                  <a:close/>
                  <a:moveTo>
                    <a:pt x="0" y="585"/>
                  </a:moveTo>
                  <a:lnTo>
                    <a:pt x="40" y="585"/>
                  </a:lnTo>
                  <a:lnTo>
                    <a:pt x="40" y="665"/>
                  </a:lnTo>
                  <a:lnTo>
                    <a:pt x="0" y="665"/>
                  </a:lnTo>
                  <a:lnTo>
                    <a:pt x="0" y="585"/>
                  </a:lnTo>
                  <a:close/>
                  <a:moveTo>
                    <a:pt x="0" y="785"/>
                  </a:moveTo>
                  <a:lnTo>
                    <a:pt x="40" y="785"/>
                  </a:lnTo>
                  <a:lnTo>
                    <a:pt x="40" y="865"/>
                  </a:lnTo>
                  <a:lnTo>
                    <a:pt x="0" y="865"/>
                  </a:lnTo>
                  <a:lnTo>
                    <a:pt x="0" y="785"/>
                  </a:lnTo>
                  <a:close/>
                  <a:moveTo>
                    <a:pt x="0" y="985"/>
                  </a:moveTo>
                  <a:lnTo>
                    <a:pt x="40" y="985"/>
                  </a:lnTo>
                  <a:lnTo>
                    <a:pt x="40" y="1065"/>
                  </a:lnTo>
                  <a:lnTo>
                    <a:pt x="0" y="1065"/>
                  </a:lnTo>
                  <a:lnTo>
                    <a:pt x="0" y="985"/>
                  </a:lnTo>
                  <a:close/>
                  <a:moveTo>
                    <a:pt x="0" y="1185"/>
                  </a:moveTo>
                  <a:lnTo>
                    <a:pt x="40" y="1185"/>
                  </a:lnTo>
                  <a:lnTo>
                    <a:pt x="40" y="1265"/>
                  </a:lnTo>
                  <a:lnTo>
                    <a:pt x="0" y="1265"/>
                  </a:lnTo>
                  <a:lnTo>
                    <a:pt x="0" y="1185"/>
                  </a:lnTo>
                  <a:close/>
                  <a:moveTo>
                    <a:pt x="0" y="1385"/>
                  </a:moveTo>
                  <a:lnTo>
                    <a:pt x="40" y="1385"/>
                  </a:lnTo>
                  <a:lnTo>
                    <a:pt x="40" y="1465"/>
                  </a:lnTo>
                  <a:lnTo>
                    <a:pt x="0" y="1465"/>
                  </a:lnTo>
                  <a:lnTo>
                    <a:pt x="0" y="1385"/>
                  </a:lnTo>
                  <a:close/>
                  <a:moveTo>
                    <a:pt x="0" y="1585"/>
                  </a:moveTo>
                  <a:lnTo>
                    <a:pt x="40" y="1585"/>
                  </a:lnTo>
                  <a:lnTo>
                    <a:pt x="40" y="1665"/>
                  </a:lnTo>
                  <a:lnTo>
                    <a:pt x="0" y="1665"/>
                  </a:lnTo>
                  <a:lnTo>
                    <a:pt x="0" y="1585"/>
                  </a:lnTo>
                  <a:close/>
                  <a:moveTo>
                    <a:pt x="0" y="1785"/>
                  </a:moveTo>
                  <a:lnTo>
                    <a:pt x="40" y="1785"/>
                  </a:lnTo>
                  <a:lnTo>
                    <a:pt x="40" y="1865"/>
                  </a:lnTo>
                  <a:lnTo>
                    <a:pt x="0" y="1865"/>
                  </a:lnTo>
                  <a:lnTo>
                    <a:pt x="0" y="1785"/>
                  </a:lnTo>
                  <a:close/>
                  <a:moveTo>
                    <a:pt x="0" y="1985"/>
                  </a:moveTo>
                  <a:lnTo>
                    <a:pt x="40" y="1985"/>
                  </a:lnTo>
                  <a:lnTo>
                    <a:pt x="40" y="2065"/>
                  </a:lnTo>
                  <a:lnTo>
                    <a:pt x="0" y="2065"/>
                  </a:lnTo>
                  <a:lnTo>
                    <a:pt x="0" y="1985"/>
                  </a:lnTo>
                  <a:close/>
                  <a:moveTo>
                    <a:pt x="0" y="2185"/>
                  </a:moveTo>
                  <a:lnTo>
                    <a:pt x="40" y="2185"/>
                  </a:lnTo>
                  <a:lnTo>
                    <a:pt x="40" y="2265"/>
                  </a:lnTo>
                  <a:lnTo>
                    <a:pt x="0" y="2265"/>
                  </a:lnTo>
                  <a:lnTo>
                    <a:pt x="0" y="2185"/>
                  </a:lnTo>
                  <a:close/>
                  <a:moveTo>
                    <a:pt x="0" y="2385"/>
                  </a:moveTo>
                  <a:lnTo>
                    <a:pt x="40" y="2385"/>
                  </a:lnTo>
                  <a:lnTo>
                    <a:pt x="40" y="2465"/>
                  </a:lnTo>
                  <a:lnTo>
                    <a:pt x="0" y="2465"/>
                  </a:lnTo>
                  <a:lnTo>
                    <a:pt x="0" y="238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2" name="组合 21"/>
          <p:cNvGrpSpPr/>
          <p:nvPr/>
        </p:nvGrpSpPr>
        <p:grpSpPr>
          <a:xfrm>
            <a:off x="953557" y="2143652"/>
            <a:ext cx="969963" cy="971550"/>
            <a:chOff x="560388" y="2016126"/>
            <a:chExt cx="969963" cy="971550"/>
          </a:xfrm>
          <a:solidFill>
            <a:schemeClr val="tx1">
              <a:lumMod val="65000"/>
              <a:lumOff val="35000"/>
            </a:schemeClr>
          </a:solidFill>
        </p:grpSpPr>
        <p:sp>
          <p:nvSpPr>
            <p:cNvPr id="16" name="Freeform 12"/>
            <p:cNvSpPr>
              <a:spLocks noEditPoints="1"/>
            </p:cNvSpPr>
            <p:nvPr/>
          </p:nvSpPr>
          <p:spPr bwMode="auto">
            <a:xfrm>
              <a:off x="560388" y="2016126"/>
              <a:ext cx="969963" cy="971550"/>
            </a:xfrm>
            <a:custGeom>
              <a:avLst/>
              <a:gdLst>
                <a:gd name="T0" fmla="*/ 20 w 2705"/>
                <a:gd name="T1" fmla="*/ 0 h 2705"/>
                <a:gd name="T2" fmla="*/ 2705 w 2705"/>
                <a:gd name="T3" fmla="*/ 0 h 2705"/>
                <a:gd name="T4" fmla="*/ 2705 w 2705"/>
                <a:gd name="T5" fmla="*/ 2705 h 2705"/>
                <a:gd name="T6" fmla="*/ 0 w 2705"/>
                <a:gd name="T7" fmla="*/ 2705 h 2705"/>
                <a:gd name="T8" fmla="*/ 0 w 2705"/>
                <a:gd name="T9" fmla="*/ 0 h 2705"/>
                <a:gd name="T10" fmla="*/ 20 w 2705"/>
                <a:gd name="T11" fmla="*/ 0 h 2705"/>
                <a:gd name="T12" fmla="*/ 2665 w 2705"/>
                <a:gd name="T13" fmla="*/ 40 h 2705"/>
                <a:gd name="T14" fmla="*/ 40 w 2705"/>
                <a:gd name="T15" fmla="*/ 40 h 2705"/>
                <a:gd name="T16" fmla="*/ 40 w 2705"/>
                <a:gd name="T17" fmla="*/ 2665 h 2705"/>
                <a:gd name="T18" fmla="*/ 2665 w 2705"/>
                <a:gd name="T19" fmla="*/ 2665 h 2705"/>
                <a:gd name="T20" fmla="*/ 2665 w 2705"/>
                <a:gd name="T21" fmla="*/ 40 h 2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05" h="2705">
                  <a:moveTo>
                    <a:pt x="20" y="0"/>
                  </a:moveTo>
                  <a:lnTo>
                    <a:pt x="2705" y="0"/>
                  </a:lnTo>
                  <a:lnTo>
                    <a:pt x="2705" y="2705"/>
                  </a:lnTo>
                  <a:lnTo>
                    <a:pt x="0" y="2705"/>
                  </a:lnTo>
                  <a:lnTo>
                    <a:pt x="0" y="0"/>
                  </a:lnTo>
                  <a:lnTo>
                    <a:pt x="20" y="0"/>
                  </a:lnTo>
                  <a:close/>
                  <a:moveTo>
                    <a:pt x="2665" y="40"/>
                  </a:moveTo>
                  <a:lnTo>
                    <a:pt x="40" y="40"/>
                  </a:lnTo>
                  <a:lnTo>
                    <a:pt x="40" y="2665"/>
                  </a:lnTo>
                  <a:lnTo>
                    <a:pt x="2665" y="2665"/>
                  </a:lnTo>
                  <a:lnTo>
                    <a:pt x="2665" y="4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13"/>
            <p:cNvSpPr>
              <a:spLocks noEditPoints="1"/>
            </p:cNvSpPr>
            <p:nvPr/>
          </p:nvSpPr>
          <p:spPr bwMode="auto">
            <a:xfrm>
              <a:off x="561975" y="2017713"/>
              <a:ext cx="944563" cy="946150"/>
            </a:xfrm>
            <a:custGeom>
              <a:avLst/>
              <a:gdLst>
                <a:gd name="T0" fmla="*/ 57 w 2630"/>
                <a:gd name="T1" fmla="*/ 85 h 2630"/>
                <a:gd name="T2" fmla="*/ 28 w 2630"/>
                <a:gd name="T3" fmla="*/ 0 h 2630"/>
                <a:gd name="T4" fmla="*/ 2630 w 2630"/>
                <a:gd name="T5" fmla="*/ 2602 h 2630"/>
                <a:gd name="T6" fmla="*/ 2546 w 2630"/>
                <a:gd name="T7" fmla="*/ 2574 h 2630"/>
                <a:gd name="T8" fmla="*/ 2630 w 2630"/>
                <a:gd name="T9" fmla="*/ 2602 h 2630"/>
                <a:gd name="T10" fmla="*/ 2461 w 2630"/>
                <a:gd name="T11" fmla="*/ 2489 h 2630"/>
                <a:gd name="T12" fmla="*/ 2432 w 2630"/>
                <a:gd name="T13" fmla="*/ 2404 h 2630"/>
                <a:gd name="T14" fmla="*/ 2348 w 2630"/>
                <a:gd name="T15" fmla="*/ 2319 h 2630"/>
                <a:gd name="T16" fmla="*/ 2263 w 2630"/>
                <a:gd name="T17" fmla="*/ 2291 h 2630"/>
                <a:gd name="T18" fmla="*/ 2348 w 2630"/>
                <a:gd name="T19" fmla="*/ 2319 h 2630"/>
                <a:gd name="T20" fmla="*/ 2178 w 2630"/>
                <a:gd name="T21" fmla="*/ 2206 h 2630"/>
                <a:gd name="T22" fmla="*/ 2150 w 2630"/>
                <a:gd name="T23" fmla="*/ 2121 h 2630"/>
                <a:gd name="T24" fmla="*/ 2065 w 2630"/>
                <a:gd name="T25" fmla="*/ 2036 h 2630"/>
                <a:gd name="T26" fmla="*/ 1980 w 2630"/>
                <a:gd name="T27" fmla="*/ 2008 h 2630"/>
                <a:gd name="T28" fmla="*/ 2065 w 2630"/>
                <a:gd name="T29" fmla="*/ 2036 h 2630"/>
                <a:gd name="T30" fmla="*/ 1895 w 2630"/>
                <a:gd name="T31" fmla="*/ 1923 h 2630"/>
                <a:gd name="T32" fmla="*/ 1867 w 2630"/>
                <a:gd name="T33" fmla="*/ 1838 h 2630"/>
                <a:gd name="T34" fmla="*/ 1782 w 2630"/>
                <a:gd name="T35" fmla="*/ 1754 h 2630"/>
                <a:gd name="T36" fmla="*/ 1697 w 2630"/>
                <a:gd name="T37" fmla="*/ 1725 h 2630"/>
                <a:gd name="T38" fmla="*/ 1782 w 2630"/>
                <a:gd name="T39" fmla="*/ 1754 h 2630"/>
                <a:gd name="T40" fmla="*/ 1612 w 2630"/>
                <a:gd name="T41" fmla="*/ 1640 h 2630"/>
                <a:gd name="T42" fmla="*/ 1584 w 2630"/>
                <a:gd name="T43" fmla="*/ 1556 h 2630"/>
                <a:gd name="T44" fmla="*/ 1499 w 2630"/>
                <a:gd name="T45" fmla="*/ 1471 h 2630"/>
                <a:gd name="T46" fmla="*/ 1414 w 2630"/>
                <a:gd name="T47" fmla="*/ 1442 h 2630"/>
                <a:gd name="T48" fmla="*/ 1499 w 2630"/>
                <a:gd name="T49" fmla="*/ 1471 h 2630"/>
                <a:gd name="T50" fmla="*/ 1329 w 2630"/>
                <a:gd name="T51" fmla="*/ 1358 h 2630"/>
                <a:gd name="T52" fmla="*/ 1301 w 2630"/>
                <a:gd name="T53" fmla="*/ 1273 h 2630"/>
                <a:gd name="T54" fmla="*/ 1216 w 2630"/>
                <a:gd name="T55" fmla="*/ 1188 h 2630"/>
                <a:gd name="T56" fmla="*/ 1131 w 2630"/>
                <a:gd name="T57" fmla="*/ 1160 h 2630"/>
                <a:gd name="T58" fmla="*/ 1216 w 2630"/>
                <a:gd name="T59" fmla="*/ 1188 h 2630"/>
                <a:gd name="T60" fmla="*/ 1046 w 2630"/>
                <a:gd name="T61" fmla="*/ 1075 h 2630"/>
                <a:gd name="T62" fmla="*/ 1018 w 2630"/>
                <a:gd name="T63" fmla="*/ 990 h 2630"/>
                <a:gd name="T64" fmla="*/ 933 w 2630"/>
                <a:gd name="T65" fmla="*/ 905 h 2630"/>
                <a:gd name="T66" fmla="*/ 848 w 2630"/>
                <a:gd name="T67" fmla="*/ 877 h 2630"/>
                <a:gd name="T68" fmla="*/ 933 w 2630"/>
                <a:gd name="T69" fmla="*/ 905 h 2630"/>
                <a:gd name="T70" fmla="*/ 764 w 2630"/>
                <a:gd name="T71" fmla="*/ 792 h 2630"/>
                <a:gd name="T72" fmla="*/ 735 w 2630"/>
                <a:gd name="T73" fmla="*/ 707 h 2630"/>
                <a:gd name="T74" fmla="*/ 650 w 2630"/>
                <a:gd name="T75" fmla="*/ 622 h 2630"/>
                <a:gd name="T76" fmla="*/ 566 w 2630"/>
                <a:gd name="T77" fmla="*/ 594 h 2630"/>
                <a:gd name="T78" fmla="*/ 650 w 2630"/>
                <a:gd name="T79" fmla="*/ 622 h 2630"/>
                <a:gd name="T80" fmla="*/ 481 w 2630"/>
                <a:gd name="T81" fmla="*/ 509 h 2630"/>
                <a:gd name="T82" fmla="*/ 452 w 2630"/>
                <a:gd name="T83" fmla="*/ 424 h 2630"/>
                <a:gd name="T84" fmla="*/ 368 w 2630"/>
                <a:gd name="T85" fmla="*/ 339 h 2630"/>
                <a:gd name="T86" fmla="*/ 283 w 2630"/>
                <a:gd name="T87" fmla="*/ 311 h 2630"/>
                <a:gd name="T88" fmla="*/ 368 w 2630"/>
                <a:gd name="T89" fmla="*/ 339 h 2630"/>
                <a:gd name="T90" fmla="*/ 198 w 2630"/>
                <a:gd name="T91" fmla="*/ 226 h 2630"/>
                <a:gd name="T92" fmla="*/ 170 w 2630"/>
                <a:gd name="T93" fmla="*/ 141 h 2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30" h="2630">
                  <a:moveTo>
                    <a:pt x="85" y="57"/>
                  </a:moveTo>
                  <a:lnTo>
                    <a:pt x="57" y="85"/>
                  </a:lnTo>
                  <a:lnTo>
                    <a:pt x="0" y="28"/>
                  </a:lnTo>
                  <a:lnTo>
                    <a:pt x="28" y="0"/>
                  </a:lnTo>
                  <a:lnTo>
                    <a:pt x="85" y="57"/>
                  </a:lnTo>
                  <a:close/>
                  <a:moveTo>
                    <a:pt x="2630" y="2602"/>
                  </a:moveTo>
                  <a:lnTo>
                    <a:pt x="2602" y="2630"/>
                  </a:lnTo>
                  <a:lnTo>
                    <a:pt x="2546" y="2574"/>
                  </a:lnTo>
                  <a:lnTo>
                    <a:pt x="2574" y="2546"/>
                  </a:lnTo>
                  <a:lnTo>
                    <a:pt x="2630" y="2602"/>
                  </a:lnTo>
                  <a:close/>
                  <a:moveTo>
                    <a:pt x="2489" y="2461"/>
                  </a:moveTo>
                  <a:lnTo>
                    <a:pt x="2461" y="2489"/>
                  </a:lnTo>
                  <a:lnTo>
                    <a:pt x="2404" y="2432"/>
                  </a:lnTo>
                  <a:lnTo>
                    <a:pt x="2432" y="2404"/>
                  </a:lnTo>
                  <a:lnTo>
                    <a:pt x="2489" y="2461"/>
                  </a:lnTo>
                  <a:close/>
                  <a:moveTo>
                    <a:pt x="2348" y="2319"/>
                  </a:moveTo>
                  <a:lnTo>
                    <a:pt x="2319" y="2348"/>
                  </a:lnTo>
                  <a:lnTo>
                    <a:pt x="2263" y="2291"/>
                  </a:lnTo>
                  <a:lnTo>
                    <a:pt x="2291" y="2263"/>
                  </a:lnTo>
                  <a:lnTo>
                    <a:pt x="2348" y="2319"/>
                  </a:lnTo>
                  <a:close/>
                  <a:moveTo>
                    <a:pt x="2206" y="2178"/>
                  </a:moveTo>
                  <a:lnTo>
                    <a:pt x="2178" y="2206"/>
                  </a:lnTo>
                  <a:lnTo>
                    <a:pt x="2121" y="2150"/>
                  </a:lnTo>
                  <a:lnTo>
                    <a:pt x="2150" y="2121"/>
                  </a:lnTo>
                  <a:lnTo>
                    <a:pt x="2206" y="2178"/>
                  </a:lnTo>
                  <a:close/>
                  <a:moveTo>
                    <a:pt x="2065" y="2036"/>
                  </a:moveTo>
                  <a:lnTo>
                    <a:pt x="2036" y="2065"/>
                  </a:lnTo>
                  <a:lnTo>
                    <a:pt x="1980" y="2008"/>
                  </a:lnTo>
                  <a:lnTo>
                    <a:pt x="2008" y="1980"/>
                  </a:lnTo>
                  <a:lnTo>
                    <a:pt x="2065" y="2036"/>
                  </a:lnTo>
                  <a:close/>
                  <a:moveTo>
                    <a:pt x="1923" y="1895"/>
                  </a:moveTo>
                  <a:lnTo>
                    <a:pt x="1895" y="1923"/>
                  </a:lnTo>
                  <a:lnTo>
                    <a:pt x="1838" y="1867"/>
                  </a:lnTo>
                  <a:lnTo>
                    <a:pt x="1867" y="1838"/>
                  </a:lnTo>
                  <a:lnTo>
                    <a:pt x="1923" y="1895"/>
                  </a:lnTo>
                  <a:close/>
                  <a:moveTo>
                    <a:pt x="1782" y="1754"/>
                  </a:moveTo>
                  <a:lnTo>
                    <a:pt x="1754" y="1782"/>
                  </a:lnTo>
                  <a:lnTo>
                    <a:pt x="1697" y="1725"/>
                  </a:lnTo>
                  <a:lnTo>
                    <a:pt x="1725" y="1697"/>
                  </a:lnTo>
                  <a:lnTo>
                    <a:pt x="1782" y="1754"/>
                  </a:lnTo>
                  <a:close/>
                  <a:moveTo>
                    <a:pt x="1640" y="1612"/>
                  </a:moveTo>
                  <a:lnTo>
                    <a:pt x="1612" y="1640"/>
                  </a:lnTo>
                  <a:lnTo>
                    <a:pt x="1556" y="1584"/>
                  </a:lnTo>
                  <a:lnTo>
                    <a:pt x="1584" y="1556"/>
                  </a:lnTo>
                  <a:lnTo>
                    <a:pt x="1640" y="1612"/>
                  </a:lnTo>
                  <a:close/>
                  <a:moveTo>
                    <a:pt x="1499" y="1471"/>
                  </a:moveTo>
                  <a:lnTo>
                    <a:pt x="1471" y="1499"/>
                  </a:lnTo>
                  <a:lnTo>
                    <a:pt x="1414" y="1442"/>
                  </a:lnTo>
                  <a:lnTo>
                    <a:pt x="1442" y="1414"/>
                  </a:lnTo>
                  <a:lnTo>
                    <a:pt x="1499" y="1471"/>
                  </a:lnTo>
                  <a:close/>
                  <a:moveTo>
                    <a:pt x="1358" y="1329"/>
                  </a:moveTo>
                  <a:lnTo>
                    <a:pt x="1329" y="1358"/>
                  </a:lnTo>
                  <a:lnTo>
                    <a:pt x="1273" y="1301"/>
                  </a:lnTo>
                  <a:lnTo>
                    <a:pt x="1301" y="1273"/>
                  </a:lnTo>
                  <a:lnTo>
                    <a:pt x="1358" y="1329"/>
                  </a:lnTo>
                  <a:close/>
                  <a:moveTo>
                    <a:pt x="1216" y="1188"/>
                  </a:moveTo>
                  <a:lnTo>
                    <a:pt x="1188" y="1216"/>
                  </a:lnTo>
                  <a:lnTo>
                    <a:pt x="1131" y="1160"/>
                  </a:lnTo>
                  <a:lnTo>
                    <a:pt x="1160" y="1131"/>
                  </a:lnTo>
                  <a:lnTo>
                    <a:pt x="1216" y="1188"/>
                  </a:lnTo>
                  <a:close/>
                  <a:moveTo>
                    <a:pt x="1075" y="1046"/>
                  </a:moveTo>
                  <a:lnTo>
                    <a:pt x="1046" y="1075"/>
                  </a:lnTo>
                  <a:lnTo>
                    <a:pt x="990" y="1018"/>
                  </a:lnTo>
                  <a:lnTo>
                    <a:pt x="1018" y="990"/>
                  </a:lnTo>
                  <a:lnTo>
                    <a:pt x="1075" y="1046"/>
                  </a:lnTo>
                  <a:close/>
                  <a:moveTo>
                    <a:pt x="933" y="905"/>
                  </a:moveTo>
                  <a:lnTo>
                    <a:pt x="905" y="933"/>
                  </a:lnTo>
                  <a:lnTo>
                    <a:pt x="848" y="877"/>
                  </a:lnTo>
                  <a:lnTo>
                    <a:pt x="877" y="848"/>
                  </a:lnTo>
                  <a:lnTo>
                    <a:pt x="933" y="905"/>
                  </a:lnTo>
                  <a:close/>
                  <a:moveTo>
                    <a:pt x="792" y="764"/>
                  </a:moveTo>
                  <a:lnTo>
                    <a:pt x="764" y="792"/>
                  </a:lnTo>
                  <a:lnTo>
                    <a:pt x="707" y="735"/>
                  </a:lnTo>
                  <a:lnTo>
                    <a:pt x="735" y="707"/>
                  </a:lnTo>
                  <a:lnTo>
                    <a:pt x="792" y="764"/>
                  </a:lnTo>
                  <a:close/>
                  <a:moveTo>
                    <a:pt x="650" y="622"/>
                  </a:moveTo>
                  <a:lnTo>
                    <a:pt x="622" y="650"/>
                  </a:lnTo>
                  <a:lnTo>
                    <a:pt x="566" y="594"/>
                  </a:lnTo>
                  <a:lnTo>
                    <a:pt x="594" y="566"/>
                  </a:lnTo>
                  <a:lnTo>
                    <a:pt x="650" y="622"/>
                  </a:lnTo>
                  <a:close/>
                  <a:moveTo>
                    <a:pt x="509" y="481"/>
                  </a:moveTo>
                  <a:lnTo>
                    <a:pt x="481" y="509"/>
                  </a:lnTo>
                  <a:lnTo>
                    <a:pt x="424" y="453"/>
                  </a:lnTo>
                  <a:lnTo>
                    <a:pt x="452" y="424"/>
                  </a:lnTo>
                  <a:lnTo>
                    <a:pt x="509" y="481"/>
                  </a:lnTo>
                  <a:close/>
                  <a:moveTo>
                    <a:pt x="368" y="339"/>
                  </a:moveTo>
                  <a:lnTo>
                    <a:pt x="339" y="368"/>
                  </a:lnTo>
                  <a:lnTo>
                    <a:pt x="283" y="311"/>
                  </a:lnTo>
                  <a:lnTo>
                    <a:pt x="311" y="283"/>
                  </a:lnTo>
                  <a:lnTo>
                    <a:pt x="368" y="339"/>
                  </a:lnTo>
                  <a:close/>
                  <a:moveTo>
                    <a:pt x="226" y="198"/>
                  </a:moveTo>
                  <a:lnTo>
                    <a:pt x="198" y="226"/>
                  </a:lnTo>
                  <a:lnTo>
                    <a:pt x="141" y="170"/>
                  </a:lnTo>
                  <a:lnTo>
                    <a:pt x="170" y="141"/>
                  </a:lnTo>
                  <a:lnTo>
                    <a:pt x="226" y="19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14"/>
            <p:cNvSpPr>
              <a:spLocks noEditPoints="1"/>
            </p:cNvSpPr>
            <p:nvPr/>
          </p:nvSpPr>
          <p:spPr bwMode="auto">
            <a:xfrm>
              <a:off x="584200" y="2017713"/>
              <a:ext cx="944563" cy="946150"/>
            </a:xfrm>
            <a:custGeom>
              <a:avLst/>
              <a:gdLst>
                <a:gd name="T0" fmla="*/ 2546 w 2630"/>
                <a:gd name="T1" fmla="*/ 57 h 2630"/>
                <a:gd name="T2" fmla="*/ 2630 w 2630"/>
                <a:gd name="T3" fmla="*/ 28 h 2630"/>
                <a:gd name="T4" fmla="*/ 28 w 2630"/>
                <a:gd name="T5" fmla="*/ 2630 h 2630"/>
                <a:gd name="T6" fmla="*/ 57 w 2630"/>
                <a:gd name="T7" fmla="*/ 2546 h 2630"/>
                <a:gd name="T8" fmla="*/ 28 w 2630"/>
                <a:gd name="T9" fmla="*/ 2630 h 2630"/>
                <a:gd name="T10" fmla="*/ 141 w 2630"/>
                <a:gd name="T11" fmla="*/ 2461 h 2630"/>
                <a:gd name="T12" fmla="*/ 226 w 2630"/>
                <a:gd name="T13" fmla="*/ 2432 h 2630"/>
                <a:gd name="T14" fmla="*/ 311 w 2630"/>
                <a:gd name="T15" fmla="*/ 2348 h 2630"/>
                <a:gd name="T16" fmla="*/ 339 w 2630"/>
                <a:gd name="T17" fmla="*/ 2263 h 2630"/>
                <a:gd name="T18" fmla="*/ 311 w 2630"/>
                <a:gd name="T19" fmla="*/ 2348 h 2630"/>
                <a:gd name="T20" fmla="*/ 424 w 2630"/>
                <a:gd name="T21" fmla="*/ 2178 h 2630"/>
                <a:gd name="T22" fmla="*/ 509 w 2630"/>
                <a:gd name="T23" fmla="*/ 2150 h 2630"/>
                <a:gd name="T24" fmla="*/ 594 w 2630"/>
                <a:gd name="T25" fmla="*/ 2065 h 2630"/>
                <a:gd name="T26" fmla="*/ 622 w 2630"/>
                <a:gd name="T27" fmla="*/ 1980 h 2630"/>
                <a:gd name="T28" fmla="*/ 594 w 2630"/>
                <a:gd name="T29" fmla="*/ 2065 h 2630"/>
                <a:gd name="T30" fmla="*/ 707 w 2630"/>
                <a:gd name="T31" fmla="*/ 1895 h 2630"/>
                <a:gd name="T32" fmla="*/ 792 w 2630"/>
                <a:gd name="T33" fmla="*/ 1867 h 2630"/>
                <a:gd name="T34" fmla="*/ 877 w 2630"/>
                <a:gd name="T35" fmla="*/ 1782 h 2630"/>
                <a:gd name="T36" fmla="*/ 905 w 2630"/>
                <a:gd name="T37" fmla="*/ 1697 h 2630"/>
                <a:gd name="T38" fmla="*/ 877 w 2630"/>
                <a:gd name="T39" fmla="*/ 1782 h 2630"/>
                <a:gd name="T40" fmla="*/ 990 w 2630"/>
                <a:gd name="T41" fmla="*/ 1612 h 2630"/>
                <a:gd name="T42" fmla="*/ 1075 w 2630"/>
                <a:gd name="T43" fmla="*/ 1584 h 2630"/>
                <a:gd name="T44" fmla="*/ 1160 w 2630"/>
                <a:gd name="T45" fmla="*/ 1499 h 2630"/>
                <a:gd name="T46" fmla="*/ 1188 w 2630"/>
                <a:gd name="T47" fmla="*/ 1414 h 2630"/>
                <a:gd name="T48" fmla="*/ 1160 w 2630"/>
                <a:gd name="T49" fmla="*/ 1499 h 2630"/>
                <a:gd name="T50" fmla="*/ 1273 w 2630"/>
                <a:gd name="T51" fmla="*/ 1329 h 2630"/>
                <a:gd name="T52" fmla="*/ 1358 w 2630"/>
                <a:gd name="T53" fmla="*/ 1301 h 2630"/>
                <a:gd name="T54" fmla="*/ 1443 w 2630"/>
                <a:gd name="T55" fmla="*/ 1216 h 2630"/>
                <a:gd name="T56" fmla="*/ 1471 w 2630"/>
                <a:gd name="T57" fmla="*/ 1131 h 2630"/>
                <a:gd name="T58" fmla="*/ 1443 w 2630"/>
                <a:gd name="T59" fmla="*/ 1216 h 2630"/>
                <a:gd name="T60" fmla="*/ 1556 w 2630"/>
                <a:gd name="T61" fmla="*/ 1046 h 2630"/>
                <a:gd name="T62" fmla="*/ 1641 w 2630"/>
                <a:gd name="T63" fmla="*/ 1018 h 2630"/>
                <a:gd name="T64" fmla="*/ 1725 w 2630"/>
                <a:gd name="T65" fmla="*/ 933 h 2630"/>
                <a:gd name="T66" fmla="*/ 1754 w 2630"/>
                <a:gd name="T67" fmla="*/ 848 h 2630"/>
                <a:gd name="T68" fmla="*/ 1725 w 2630"/>
                <a:gd name="T69" fmla="*/ 933 h 2630"/>
                <a:gd name="T70" fmla="*/ 1838 w 2630"/>
                <a:gd name="T71" fmla="*/ 764 h 2630"/>
                <a:gd name="T72" fmla="*/ 1923 w 2630"/>
                <a:gd name="T73" fmla="*/ 735 h 2630"/>
                <a:gd name="T74" fmla="*/ 2008 w 2630"/>
                <a:gd name="T75" fmla="*/ 650 h 2630"/>
                <a:gd name="T76" fmla="*/ 2036 w 2630"/>
                <a:gd name="T77" fmla="*/ 566 h 2630"/>
                <a:gd name="T78" fmla="*/ 2008 w 2630"/>
                <a:gd name="T79" fmla="*/ 650 h 2630"/>
                <a:gd name="T80" fmla="*/ 2121 w 2630"/>
                <a:gd name="T81" fmla="*/ 481 h 2630"/>
                <a:gd name="T82" fmla="*/ 2206 w 2630"/>
                <a:gd name="T83" fmla="*/ 453 h 2630"/>
                <a:gd name="T84" fmla="*/ 2291 w 2630"/>
                <a:gd name="T85" fmla="*/ 368 h 2630"/>
                <a:gd name="T86" fmla="*/ 2319 w 2630"/>
                <a:gd name="T87" fmla="*/ 283 h 2630"/>
                <a:gd name="T88" fmla="*/ 2291 w 2630"/>
                <a:gd name="T89" fmla="*/ 368 h 2630"/>
                <a:gd name="T90" fmla="*/ 2404 w 2630"/>
                <a:gd name="T91" fmla="*/ 198 h 2630"/>
                <a:gd name="T92" fmla="*/ 2489 w 2630"/>
                <a:gd name="T93" fmla="*/ 170 h 2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30" h="2630">
                  <a:moveTo>
                    <a:pt x="2574" y="85"/>
                  </a:moveTo>
                  <a:lnTo>
                    <a:pt x="2546" y="57"/>
                  </a:lnTo>
                  <a:lnTo>
                    <a:pt x="2602" y="0"/>
                  </a:lnTo>
                  <a:lnTo>
                    <a:pt x="2630" y="28"/>
                  </a:lnTo>
                  <a:lnTo>
                    <a:pt x="2574" y="85"/>
                  </a:lnTo>
                  <a:close/>
                  <a:moveTo>
                    <a:pt x="28" y="2630"/>
                  </a:moveTo>
                  <a:lnTo>
                    <a:pt x="0" y="2602"/>
                  </a:lnTo>
                  <a:lnTo>
                    <a:pt x="57" y="2546"/>
                  </a:lnTo>
                  <a:lnTo>
                    <a:pt x="85" y="2574"/>
                  </a:lnTo>
                  <a:lnTo>
                    <a:pt x="28" y="2630"/>
                  </a:lnTo>
                  <a:close/>
                  <a:moveTo>
                    <a:pt x="170" y="2489"/>
                  </a:moveTo>
                  <a:lnTo>
                    <a:pt x="141" y="2461"/>
                  </a:lnTo>
                  <a:lnTo>
                    <a:pt x="198" y="2404"/>
                  </a:lnTo>
                  <a:lnTo>
                    <a:pt x="226" y="2432"/>
                  </a:lnTo>
                  <a:lnTo>
                    <a:pt x="170" y="2489"/>
                  </a:lnTo>
                  <a:close/>
                  <a:moveTo>
                    <a:pt x="311" y="2348"/>
                  </a:moveTo>
                  <a:lnTo>
                    <a:pt x="283" y="2319"/>
                  </a:lnTo>
                  <a:lnTo>
                    <a:pt x="339" y="2263"/>
                  </a:lnTo>
                  <a:lnTo>
                    <a:pt x="368" y="2291"/>
                  </a:lnTo>
                  <a:lnTo>
                    <a:pt x="311" y="2348"/>
                  </a:lnTo>
                  <a:close/>
                  <a:moveTo>
                    <a:pt x="453" y="2206"/>
                  </a:moveTo>
                  <a:lnTo>
                    <a:pt x="424" y="2178"/>
                  </a:lnTo>
                  <a:lnTo>
                    <a:pt x="481" y="2121"/>
                  </a:lnTo>
                  <a:lnTo>
                    <a:pt x="509" y="2150"/>
                  </a:lnTo>
                  <a:lnTo>
                    <a:pt x="453" y="2206"/>
                  </a:lnTo>
                  <a:close/>
                  <a:moveTo>
                    <a:pt x="594" y="2065"/>
                  </a:moveTo>
                  <a:lnTo>
                    <a:pt x="566" y="2036"/>
                  </a:lnTo>
                  <a:lnTo>
                    <a:pt x="622" y="1980"/>
                  </a:lnTo>
                  <a:lnTo>
                    <a:pt x="651" y="2008"/>
                  </a:lnTo>
                  <a:lnTo>
                    <a:pt x="594" y="2065"/>
                  </a:lnTo>
                  <a:close/>
                  <a:moveTo>
                    <a:pt x="735" y="1923"/>
                  </a:moveTo>
                  <a:lnTo>
                    <a:pt x="707" y="1895"/>
                  </a:lnTo>
                  <a:lnTo>
                    <a:pt x="764" y="1838"/>
                  </a:lnTo>
                  <a:lnTo>
                    <a:pt x="792" y="1867"/>
                  </a:lnTo>
                  <a:lnTo>
                    <a:pt x="735" y="1923"/>
                  </a:lnTo>
                  <a:close/>
                  <a:moveTo>
                    <a:pt x="877" y="1782"/>
                  </a:moveTo>
                  <a:lnTo>
                    <a:pt x="849" y="1754"/>
                  </a:lnTo>
                  <a:lnTo>
                    <a:pt x="905" y="1697"/>
                  </a:lnTo>
                  <a:lnTo>
                    <a:pt x="933" y="1725"/>
                  </a:lnTo>
                  <a:lnTo>
                    <a:pt x="877" y="1782"/>
                  </a:lnTo>
                  <a:close/>
                  <a:moveTo>
                    <a:pt x="1018" y="1640"/>
                  </a:moveTo>
                  <a:lnTo>
                    <a:pt x="990" y="1612"/>
                  </a:lnTo>
                  <a:lnTo>
                    <a:pt x="1047" y="1556"/>
                  </a:lnTo>
                  <a:lnTo>
                    <a:pt x="1075" y="1584"/>
                  </a:lnTo>
                  <a:lnTo>
                    <a:pt x="1018" y="1640"/>
                  </a:lnTo>
                  <a:close/>
                  <a:moveTo>
                    <a:pt x="1160" y="1499"/>
                  </a:moveTo>
                  <a:lnTo>
                    <a:pt x="1131" y="1471"/>
                  </a:lnTo>
                  <a:lnTo>
                    <a:pt x="1188" y="1414"/>
                  </a:lnTo>
                  <a:lnTo>
                    <a:pt x="1216" y="1442"/>
                  </a:lnTo>
                  <a:lnTo>
                    <a:pt x="1160" y="1499"/>
                  </a:lnTo>
                  <a:close/>
                  <a:moveTo>
                    <a:pt x="1301" y="1358"/>
                  </a:moveTo>
                  <a:lnTo>
                    <a:pt x="1273" y="1329"/>
                  </a:lnTo>
                  <a:lnTo>
                    <a:pt x="1329" y="1273"/>
                  </a:lnTo>
                  <a:lnTo>
                    <a:pt x="1358" y="1301"/>
                  </a:lnTo>
                  <a:lnTo>
                    <a:pt x="1301" y="1358"/>
                  </a:lnTo>
                  <a:close/>
                  <a:moveTo>
                    <a:pt x="1443" y="1216"/>
                  </a:moveTo>
                  <a:lnTo>
                    <a:pt x="1414" y="1188"/>
                  </a:lnTo>
                  <a:lnTo>
                    <a:pt x="1471" y="1131"/>
                  </a:lnTo>
                  <a:lnTo>
                    <a:pt x="1499" y="1160"/>
                  </a:lnTo>
                  <a:lnTo>
                    <a:pt x="1443" y="1216"/>
                  </a:lnTo>
                  <a:close/>
                  <a:moveTo>
                    <a:pt x="1584" y="1075"/>
                  </a:moveTo>
                  <a:lnTo>
                    <a:pt x="1556" y="1046"/>
                  </a:lnTo>
                  <a:lnTo>
                    <a:pt x="1612" y="990"/>
                  </a:lnTo>
                  <a:lnTo>
                    <a:pt x="1641" y="1018"/>
                  </a:lnTo>
                  <a:lnTo>
                    <a:pt x="1584" y="1075"/>
                  </a:lnTo>
                  <a:close/>
                  <a:moveTo>
                    <a:pt x="1725" y="933"/>
                  </a:moveTo>
                  <a:lnTo>
                    <a:pt x="1697" y="905"/>
                  </a:lnTo>
                  <a:lnTo>
                    <a:pt x="1754" y="848"/>
                  </a:lnTo>
                  <a:lnTo>
                    <a:pt x="1782" y="877"/>
                  </a:lnTo>
                  <a:lnTo>
                    <a:pt x="1725" y="933"/>
                  </a:lnTo>
                  <a:close/>
                  <a:moveTo>
                    <a:pt x="1867" y="792"/>
                  </a:moveTo>
                  <a:lnTo>
                    <a:pt x="1838" y="764"/>
                  </a:lnTo>
                  <a:lnTo>
                    <a:pt x="1895" y="707"/>
                  </a:lnTo>
                  <a:lnTo>
                    <a:pt x="1923" y="735"/>
                  </a:lnTo>
                  <a:lnTo>
                    <a:pt x="1867" y="792"/>
                  </a:lnTo>
                  <a:close/>
                  <a:moveTo>
                    <a:pt x="2008" y="650"/>
                  </a:moveTo>
                  <a:lnTo>
                    <a:pt x="1980" y="622"/>
                  </a:lnTo>
                  <a:lnTo>
                    <a:pt x="2036" y="566"/>
                  </a:lnTo>
                  <a:lnTo>
                    <a:pt x="2065" y="594"/>
                  </a:lnTo>
                  <a:lnTo>
                    <a:pt x="2008" y="650"/>
                  </a:lnTo>
                  <a:close/>
                  <a:moveTo>
                    <a:pt x="2150" y="509"/>
                  </a:moveTo>
                  <a:lnTo>
                    <a:pt x="2121" y="481"/>
                  </a:lnTo>
                  <a:lnTo>
                    <a:pt x="2178" y="424"/>
                  </a:lnTo>
                  <a:lnTo>
                    <a:pt x="2206" y="453"/>
                  </a:lnTo>
                  <a:lnTo>
                    <a:pt x="2150" y="509"/>
                  </a:lnTo>
                  <a:close/>
                  <a:moveTo>
                    <a:pt x="2291" y="368"/>
                  </a:moveTo>
                  <a:lnTo>
                    <a:pt x="2263" y="339"/>
                  </a:lnTo>
                  <a:lnTo>
                    <a:pt x="2319" y="283"/>
                  </a:lnTo>
                  <a:lnTo>
                    <a:pt x="2348" y="311"/>
                  </a:lnTo>
                  <a:lnTo>
                    <a:pt x="2291" y="368"/>
                  </a:lnTo>
                  <a:close/>
                  <a:moveTo>
                    <a:pt x="2432" y="226"/>
                  </a:moveTo>
                  <a:lnTo>
                    <a:pt x="2404" y="198"/>
                  </a:lnTo>
                  <a:lnTo>
                    <a:pt x="2461" y="141"/>
                  </a:lnTo>
                  <a:lnTo>
                    <a:pt x="2489" y="170"/>
                  </a:lnTo>
                  <a:lnTo>
                    <a:pt x="2432" y="2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15"/>
            <p:cNvSpPr>
              <a:spLocks noEditPoints="1"/>
            </p:cNvSpPr>
            <p:nvPr/>
          </p:nvSpPr>
          <p:spPr bwMode="auto">
            <a:xfrm>
              <a:off x="566738" y="2495551"/>
              <a:ext cx="957263" cy="14288"/>
            </a:xfrm>
            <a:custGeom>
              <a:avLst/>
              <a:gdLst>
                <a:gd name="T0" fmla="*/ 80 w 2665"/>
                <a:gd name="T1" fmla="*/ 40 h 40"/>
                <a:gd name="T2" fmla="*/ 0 w 2665"/>
                <a:gd name="T3" fmla="*/ 0 h 40"/>
                <a:gd name="T4" fmla="*/ 2665 w 2665"/>
                <a:gd name="T5" fmla="*/ 0 h 40"/>
                <a:gd name="T6" fmla="*/ 2600 w 2665"/>
                <a:gd name="T7" fmla="*/ 40 h 40"/>
                <a:gd name="T8" fmla="*/ 2665 w 2665"/>
                <a:gd name="T9" fmla="*/ 0 h 40"/>
                <a:gd name="T10" fmla="*/ 2480 w 2665"/>
                <a:gd name="T11" fmla="*/ 40 h 40"/>
                <a:gd name="T12" fmla="*/ 2400 w 2665"/>
                <a:gd name="T13" fmla="*/ 0 h 40"/>
                <a:gd name="T14" fmla="*/ 2280 w 2665"/>
                <a:gd name="T15" fmla="*/ 0 h 40"/>
                <a:gd name="T16" fmla="*/ 2200 w 2665"/>
                <a:gd name="T17" fmla="*/ 40 h 40"/>
                <a:gd name="T18" fmla="*/ 2280 w 2665"/>
                <a:gd name="T19" fmla="*/ 0 h 40"/>
                <a:gd name="T20" fmla="*/ 2080 w 2665"/>
                <a:gd name="T21" fmla="*/ 40 h 40"/>
                <a:gd name="T22" fmla="*/ 2000 w 2665"/>
                <a:gd name="T23" fmla="*/ 0 h 40"/>
                <a:gd name="T24" fmla="*/ 1880 w 2665"/>
                <a:gd name="T25" fmla="*/ 0 h 40"/>
                <a:gd name="T26" fmla="*/ 1800 w 2665"/>
                <a:gd name="T27" fmla="*/ 40 h 40"/>
                <a:gd name="T28" fmla="*/ 1880 w 2665"/>
                <a:gd name="T29" fmla="*/ 0 h 40"/>
                <a:gd name="T30" fmla="*/ 1680 w 2665"/>
                <a:gd name="T31" fmla="*/ 40 h 40"/>
                <a:gd name="T32" fmla="*/ 1600 w 2665"/>
                <a:gd name="T33" fmla="*/ 0 h 40"/>
                <a:gd name="T34" fmla="*/ 1480 w 2665"/>
                <a:gd name="T35" fmla="*/ 0 h 40"/>
                <a:gd name="T36" fmla="*/ 1400 w 2665"/>
                <a:gd name="T37" fmla="*/ 40 h 40"/>
                <a:gd name="T38" fmla="*/ 1480 w 2665"/>
                <a:gd name="T39" fmla="*/ 0 h 40"/>
                <a:gd name="T40" fmla="*/ 1280 w 2665"/>
                <a:gd name="T41" fmla="*/ 40 h 40"/>
                <a:gd name="T42" fmla="*/ 1200 w 2665"/>
                <a:gd name="T43" fmla="*/ 0 h 40"/>
                <a:gd name="T44" fmla="*/ 1080 w 2665"/>
                <a:gd name="T45" fmla="*/ 0 h 40"/>
                <a:gd name="T46" fmla="*/ 1000 w 2665"/>
                <a:gd name="T47" fmla="*/ 40 h 40"/>
                <a:gd name="T48" fmla="*/ 1080 w 2665"/>
                <a:gd name="T49" fmla="*/ 0 h 40"/>
                <a:gd name="T50" fmla="*/ 880 w 2665"/>
                <a:gd name="T51" fmla="*/ 40 h 40"/>
                <a:gd name="T52" fmla="*/ 800 w 2665"/>
                <a:gd name="T53" fmla="*/ 0 h 40"/>
                <a:gd name="T54" fmla="*/ 680 w 2665"/>
                <a:gd name="T55" fmla="*/ 0 h 40"/>
                <a:gd name="T56" fmla="*/ 600 w 2665"/>
                <a:gd name="T57" fmla="*/ 40 h 40"/>
                <a:gd name="T58" fmla="*/ 680 w 2665"/>
                <a:gd name="T59" fmla="*/ 0 h 40"/>
                <a:gd name="T60" fmla="*/ 480 w 2665"/>
                <a:gd name="T61" fmla="*/ 40 h 40"/>
                <a:gd name="T62" fmla="*/ 400 w 2665"/>
                <a:gd name="T63" fmla="*/ 0 h 40"/>
                <a:gd name="T64" fmla="*/ 280 w 2665"/>
                <a:gd name="T65" fmla="*/ 0 h 40"/>
                <a:gd name="T66" fmla="*/ 200 w 2665"/>
                <a:gd name="T67" fmla="*/ 40 h 40"/>
                <a:gd name="T68" fmla="*/ 280 w 2665"/>
                <a:gd name="T6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65" h="40">
                  <a:moveTo>
                    <a:pt x="80" y="0"/>
                  </a:moveTo>
                  <a:lnTo>
                    <a:pt x="80" y="40"/>
                  </a:lnTo>
                  <a:lnTo>
                    <a:pt x="0" y="40"/>
                  </a:lnTo>
                  <a:lnTo>
                    <a:pt x="0" y="0"/>
                  </a:lnTo>
                  <a:lnTo>
                    <a:pt x="80" y="0"/>
                  </a:lnTo>
                  <a:close/>
                  <a:moveTo>
                    <a:pt x="2665" y="0"/>
                  </a:moveTo>
                  <a:lnTo>
                    <a:pt x="2600" y="0"/>
                  </a:lnTo>
                  <a:lnTo>
                    <a:pt x="2600" y="40"/>
                  </a:lnTo>
                  <a:lnTo>
                    <a:pt x="2665" y="40"/>
                  </a:lnTo>
                  <a:lnTo>
                    <a:pt x="2665" y="0"/>
                  </a:lnTo>
                  <a:close/>
                  <a:moveTo>
                    <a:pt x="2480" y="0"/>
                  </a:moveTo>
                  <a:lnTo>
                    <a:pt x="2480" y="40"/>
                  </a:lnTo>
                  <a:lnTo>
                    <a:pt x="2400" y="40"/>
                  </a:lnTo>
                  <a:lnTo>
                    <a:pt x="2400" y="0"/>
                  </a:lnTo>
                  <a:lnTo>
                    <a:pt x="2480" y="0"/>
                  </a:lnTo>
                  <a:close/>
                  <a:moveTo>
                    <a:pt x="2280" y="0"/>
                  </a:moveTo>
                  <a:lnTo>
                    <a:pt x="2280" y="40"/>
                  </a:lnTo>
                  <a:lnTo>
                    <a:pt x="2200" y="40"/>
                  </a:lnTo>
                  <a:lnTo>
                    <a:pt x="2200" y="0"/>
                  </a:lnTo>
                  <a:lnTo>
                    <a:pt x="2280" y="0"/>
                  </a:lnTo>
                  <a:close/>
                  <a:moveTo>
                    <a:pt x="2080" y="0"/>
                  </a:moveTo>
                  <a:lnTo>
                    <a:pt x="2080" y="40"/>
                  </a:lnTo>
                  <a:lnTo>
                    <a:pt x="2000" y="40"/>
                  </a:lnTo>
                  <a:lnTo>
                    <a:pt x="2000" y="0"/>
                  </a:lnTo>
                  <a:lnTo>
                    <a:pt x="2080" y="0"/>
                  </a:lnTo>
                  <a:close/>
                  <a:moveTo>
                    <a:pt x="1880" y="0"/>
                  </a:moveTo>
                  <a:lnTo>
                    <a:pt x="1880" y="40"/>
                  </a:lnTo>
                  <a:lnTo>
                    <a:pt x="1800" y="40"/>
                  </a:lnTo>
                  <a:lnTo>
                    <a:pt x="1800" y="0"/>
                  </a:lnTo>
                  <a:lnTo>
                    <a:pt x="1880" y="0"/>
                  </a:lnTo>
                  <a:close/>
                  <a:moveTo>
                    <a:pt x="1680" y="0"/>
                  </a:moveTo>
                  <a:lnTo>
                    <a:pt x="1680" y="40"/>
                  </a:lnTo>
                  <a:lnTo>
                    <a:pt x="1600" y="40"/>
                  </a:lnTo>
                  <a:lnTo>
                    <a:pt x="1600" y="0"/>
                  </a:lnTo>
                  <a:lnTo>
                    <a:pt x="1680" y="0"/>
                  </a:lnTo>
                  <a:close/>
                  <a:moveTo>
                    <a:pt x="1480" y="0"/>
                  </a:moveTo>
                  <a:lnTo>
                    <a:pt x="1480" y="40"/>
                  </a:lnTo>
                  <a:lnTo>
                    <a:pt x="1400" y="40"/>
                  </a:lnTo>
                  <a:lnTo>
                    <a:pt x="1400" y="0"/>
                  </a:lnTo>
                  <a:lnTo>
                    <a:pt x="1480" y="0"/>
                  </a:lnTo>
                  <a:close/>
                  <a:moveTo>
                    <a:pt x="1280" y="0"/>
                  </a:moveTo>
                  <a:lnTo>
                    <a:pt x="1280" y="40"/>
                  </a:lnTo>
                  <a:lnTo>
                    <a:pt x="1200" y="40"/>
                  </a:lnTo>
                  <a:lnTo>
                    <a:pt x="1200" y="0"/>
                  </a:lnTo>
                  <a:lnTo>
                    <a:pt x="1280" y="0"/>
                  </a:lnTo>
                  <a:close/>
                  <a:moveTo>
                    <a:pt x="1080" y="0"/>
                  </a:moveTo>
                  <a:lnTo>
                    <a:pt x="1080" y="40"/>
                  </a:lnTo>
                  <a:lnTo>
                    <a:pt x="1000" y="40"/>
                  </a:lnTo>
                  <a:lnTo>
                    <a:pt x="1000" y="0"/>
                  </a:lnTo>
                  <a:lnTo>
                    <a:pt x="1080" y="0"/>
                  </a:lnTo>
                  <a:close/>
                  <a:moveTo>
                    <a:pt x="880" y="0"/>
                  </a:moveTo>
                  <a:lnTo>
                    <a:pt x="880" y="40"/>
                  </a:lnTo>
                  <a:lnTo>
                    <a:pt x="800" y="40"/>
                  </a:lnTo>
                  <a:lnTo>
                    <a:pt x="800" y="0"/>
                  </a:lnTo>
                  <a:lnTo>
                    <a:pt x="880" y="0"/>
                  </a:lnTo>
                  <a:close/>
                  <a:moveTo>
                    <a:pt x="680" y="0"/>
                  </a:moveTo>
                  <a:lnTo>
                    <a:pt x="680" y="40"/>
                  </a:lnTo>
                  <a:lnTo>
                    <a:pt x="600" y="40"/>
                  </a:lnTo>
                  <a:lnTo>
                    <a:pt x="600" y="0"/>
                  </a:lnTo>
                  <a:lnTo>
                    <a:pt x="680" y="0"/>
                  </a:lnTo>
                  <a:close/>
                  <a:moveTo>
                    <a:pt x="480" y="0"/>
                  </a:moveTo>
                  <a:lnTo>
                    <a:pt x="480" y="40"/>
                  </a:lnTo>
                  <a:lnTo>
                    <a:pt x="400" y="40"/>
                  </a:lnTo>
                  <a:lnTo>
                    <a:pt x="400" y="0"/>
                  </a:lnTo>
                  <a:lnTo>
                    <a:pt x="480" y="0"/>
                  </a:lnTo>
                  <a:close/>
                  <a:moveTo>
                    <a:pt x="280" y="0"/>
                  </a:moveTo>
                  <a:lnTo>
                    <a:pt x="280" y="40"/>
                  </a:lnTo>
                  <a:lnTo>
                    <a:pt x="200" y="40"/>
                  </a:lnTo>
                  <a:lnTo>
                    <a:pt x="200" y="0"/>
                  </a:lnTo>
                  <a:lnTo>
                    <a:pt x="28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16"/>
            <p:cNvSpPr>
              <a:spLocks noEditPoints="1"/>
            </p:cNvSpPr>
            <p:nvPr/>
          </p:nvSpPr>
          <p:spPr bwMode="auto">
            <a:xfrm>
              <a:off x="1038225" y="2022476"/>
              <a:ext cx="14288" cy="958850"/>
            </a:xfrm>
            <a:custGeom>
              <a:avLst/>
              <a:gdLst>
                <a:gd name="T0" fmla="*/ 40 w 40"/>
                <a:gd name="T1" fmla="*/ 2585 h 2665"/>
                <a:gd name="T2" fmla="*/ 0 w 40"/>
                <a:gd name="T3" fmla="*/ 2665 h 2665"/>
                <a:gd name="T4" fmla="*/ 0 w 40"/>
                <a:gd name="T5" fmla="*/ 0 h 2665"/>
                <a:gd name="T6" fmla="*/ 40 w 40"/>
                <a:gd name="T7" fmla="*/ 65 h 2665"/>
                <a:gd name="T8" fmla="*/ 0 w 40"/>
                <a:gd name="T9" fmla="*/ 0 h 2665"/>
                <a:gd name="T10" fmla="*/ 40 w 40"/>
                <a:gd name="T11" fmla="*/ 185 h 2665"/>
                <a:gd name="T12" fmla="*/ 0 w 40"/>
                <a:gd name="T13" fmla="*/ 265 h 2665"/>
                <a:gd name="T14" fmla="*/ 0 w 40"/>
                <a:gd name="T15" fmla="*/ 385 h 2665"/>
                <a:gd name="T16" fmla="*/ 40 w 40"/>
                <a:gd name="T17" fmla="*/ 465 h 2665"/>
                <a:gd name="T18" fmla="*/ 0 w 40"/>
                <a:gd name="T19" fmla="*/ 385 h 2665"/>
                <a:gd name="T20" fmla="*/ 40 w 40"/>
                <a:gd name="T21" fmla="*/ 585 h 2665"/>
                <a:gd name="T22" fmla="*/ 0 w 40"/>
                <a:gd name="T23" fmla="*/ 665 h 2665"/>
                <a:gd name="T24" fmla="*/ 0 w 40"/>
                <a:gd name="T25" fmla="*/ 785 h 2665"/>
                <a:gd name="T26" fmla="*/ 40 w 40"/>
                <a:gd name="T27" fmla="*/ 865 h 2665"/>
                <a:gd name="T28" fmla="*/ 0 w 40"/>
                <a:gd name="T29" fmla="*/ 785 h 2665"/>
                <a:gd name="T30" fmla="*/ 40 w 40"/>
                <a:gd name="T31" fmla="*/ 985 h 2665"/>
                <a:gd name="T32" fmla="*/ 0 w 40"/>
                <a:gd name="T33" fmla="*/ 1065 h 2665"/>
                <a:gd name="T34" fmla="*/ 0 w 40"/>
                <a:gd name="T35" fmla="*/ 1185 h 2665"/>
                <a:gd name="T36" fmla="*/ 40 w 40"/>
                <a:gd name="T37" fmla="*/ 1265 h 2665"/>
                <a:gd name="T38" fmla="*/ 0 w 40"/>
                <a:gd name="T39" fmla="*/ 1185 h 2665"/>
                <a:gd name="T40" fmla="*/ 40 w 40"/>
                <a:gd name="T41" fmla="*/ 1385 h 2665"/>
                <a:gd name="T42" fmla="*/ 0 w 40"/>
                <a:gd name="T43" fmla="*/ 1465 h 2665"/>
                <a:gd name="T44" fmla="*/ 0 w 40"/>
                <a:gd name="T45" fmla="*/ 1585 h 2665"/>
                <a:gd name="T46" fmla="*/ 40 w 40"/>
                <a:gd name="T47" fmla="*/ 1665 h 2665"/>
                <a:gd name="T48" fmla="*/ 0 w 40"/>
                <a:gd name="T49" fmla="*/ 1585 h 2665"/>
                <a:gd name="T50" fmla="*/ 40 w 40"/>
                <a:gd name="T51" fmla="*/ 1785 h 2665"/>
                <a:gd name="T52" fmla="*/ 0 w 40"/>
                <a:gd name="T53" fmla="*/ 1865 h 2665"/>
                <a:gd name="T54" fmla="*/ 0 w 40"/>
                <a:gd name="T55" fmla="*/ 1985 h 2665"/>
                <a:gd name="T56" fmla="*/ 40 w 40"/>
                <a:gd name="T57" fmla="*/ 2065 h 2665"/>
                <a:gd name="T58" fmla="*/ 0 w 40"/>
                <a:gd name="T59" fmla="*/ 1985 h 2665"/>
                <a:gd name="T60" fmla="*/ 40 w 40"/>
                <a:gd name="T61" fmla="*/ 2185 h 2665"/>
                <a:gd name="T62" fmla="*/ 0 w 40"/>
                <a:gd name="T63" fmla="*/ 2265 h 2665"/>
                <a:gd name="T64" fmla="*/ 0 w 40"/>
                <a:gd name="T65" fmla="*/ 2385 h 2665"/>
                <a:gd name="T66" fmla="*/ 40 w 40"/>
                <a:gd name="T67" fmla="*/ 2465 h 2665"/>
                <a:gd name="T68" fmla="*/ 0 w 40"/>
                <a:gd name="T69" fmla="*/ 2385 h 2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2665">
                  <a:moveTo>
                    <a:pt x="0" y="2585"/>
                  </a:moveTo>
                  <a:lnTo>
                    <a:pt x="40" y="2585"/>
                  </a:lnTo>
                  <a:lnTo>
                    <a:pt x="40" y="2665"/>
                  </a:lnTo>
                  <a:lnTo>
                    <a:pt x="0" y="2665"/>
                  </a:lnTo>
                  <a:lnTo>
                    <a:pt x="0" y="2585"/>
                  </a:lnTo>
                  <a:close/>
                  <a:moveTo>
                    <a:pt x="0" y="0"/>
                  </a:moveTo>
                  <a:lnTo>
                    <a:pt x="0" y="65"/>
                  </a:lnTo>
                  <a:lnTo>
                    <a:pt x="40" y="65"/>
                  </a:lnTo>
                  <a:lnTo>
                    <a:pt x="40" y="0"/>
                  </a:lnTo>
                  <a:lnTo>
                    <a:pt x="0" y="0"/>
                  </a:lnTo>
                  <a:close/>
                  <a:moveTo>
                    <a:pt x="0" y="185"/>
                  </a:moveTo>
                  <a:lnTo>
                    <a:pt x="40" y="185"/>
                  </a:lnTo>
                  <a:lnTo>
                    <a:pt x="40" y="265"/>
                  </a:lnTo>
                  <a:lnTo>
                    <a:pt x="0" y="265"/>
                  </a:lnTo>
                  <a:lnTo>
                    <a:pt x="0" y="185"/>
                  </a:lnTo>
                  <a:close/>
                  <a:moveTo>
                    <a:pt x="0" y="385"/>
                  </a:moveTo>
                  <a:lnTo>
                    <a:pt x="40" y="385"/>
                  </a:lnTo>
                  <a:lnTo>
                    <a:pt x="40" y="465"/>
                  </a:lnTo>
                  <a:lnTo>
                    <a:pt x="0" y="465"/>
                  </a:lnTo>
                  <a:lnTo>
                    <a:pt x="0" y="385"/>
                  </a:lnTo>
                  <a:close/>
                  <a:moveTo>
                    <a:pt x="0" y="585"/>
                  </a:moveTo>
                  <a:lnTo>
                    <a:pt x="40" y="585"/>
                  </a:lnTo>
                  <a:lnTo>
                    <a:pt x="40" y="665"/>
                  </a:lnTo>
                  <a:lnTo>
                    <a:pt x="0" y="665"/>
                  </a:lnTo>
                  <a:lnTo>
                    <a:pt x="0" y="585"/>
                  </a:lnTo>
                  <a:close/>
                  <a:moveTo>
                    <a:pt x="0" y="785"/>
                  </a:moveTo>
                  <a:lnTo>
                    <a:pt x="40" y="785"/>
                  </a:lnTo>
                  <a:lnTo>
                    <a:pt x="40" y="865"/>
                  </a:lnTo>
                  <a:lnTo>
                    <a:pt x="0" y="865"/>
                  </a:lnTo>
                  <a:lnTo>
                    <a:pt x="0" y="785"/>
                  </a:lnTo>
                  <a:close/>
                  <a:moveTo>
                    <a:pt x="0" y="985"/>
                  </a:moveTo>
                  <a:lnTo>
                    <a:pt x="40" y="985"/>
                  </a:lnTo>
                  <a:lnTo>
                    <a:pt x="40" y="1065"/>
                  </a:lnTo>
                  <a:lnTo>
                    <a:pt x="0" y="1065"/>
                  </a:lnTo>
                  <a:lnTo>
                    <a:pt x="0" y="985"/>
                  </a:lnTo>
                  <a:close/>
                  <a:moveTo>
                    <a:pt x="0" y="1185"/>
                  </a:moveTo>
                  <a:lnTo>
                    <a:pt x="40" y="1185"/>
                  </a:lnTo>
                  <a:lnTo>
                    <a:pt x="40" y="1265"/>
                  </a:lnTo>
                  <a:lnTo>
                    <a:pt x="0" y="1265"/>
                  </a:lnTo>
                  <a:lnTo>
                    <a:pt x="0" y="1185"/>
                  </a:lnTo>
                  <a:close/>
                  <a:moveTo>
                    <a:pt x="0" y="1385"/>
                  </a:moveTo>
                  <a:lnTo>
                    <a:pt x="40" y="1385"/>
                  </a:lnTo>
                  <a:lnTo>
                    <a:pt x="40" y="1465"/>
                  </a:lnTo>
                  <a:lnTo>
                    <a:pt x="0" y="1465"/>
                  </a:lnTo>
                  <a:lnTo>
                    <a:pt x="0" y="1385"/>
                  </a:lnTo>
                  <a:close/>
                  <a:moveTo>
                    <a:pt x="0" y="1585"/>
                  </a:moveTo>
                  <a:lnTo>
                    <a:pt x="40" y="1585"/>
                  </a:lnTo>
                  <a:lnTo>
                    <a:pt x="40" y="1665"/>
                  </a:lnTo>
                  <a:lnTo>
                    <a:pt x="0" y="1665"/>
                  </a:lnTo>
                  <a:lnTo>
                    <a:pt x="0" y="1585"/>
                  </a:lnTo>
                  <a:close/>
                  <a:moveTo>
                    <a:pt x="0" y="1785"/>
                  </a:moveTo>
                  <a:lnTo>
                    <a:pt x="40" y="1785"/>
                  </a:lnTo>
                  <a:lnTo>
                    <a:pt x="40" y="1865"/>
                  </a:lnTo>
                  <a:lnTo>
                    <a:pt x="0" y="1865"/>
                  </a:lnTo>
                  <a:lnTo>
                    <a:pt x="0" y="1785"/>
                  </a:lnTo>
                  <a:close/>
                  <a:moveTo>
                    <a:pt x="0" y="1985"/>
                  </a:moveTo>
                  <a:lnTo>
                    <a:pt x="40" y="1985"/>
                  </a:lnTo>
                  <a:lnTo>
                    <a:pt x="40" y="2065"/>
                  </a:lnTo>
                  <a:lnTo>
                    <a:pt x="0" y="2065"/>
                  </a:lnTo>
                  <a:lnTo>
                    <a:pt x="0" y="1985"/>
                  </a:lnTo>
                  <a:close/>
                  <a:moveTo>
                    <a:pt x="0" y="2185"/>
                  </a:moveTo>
                  <a:lnTo>
                    <a:pt x="40" y="2185"/>
                  </a:lnTo>
                  <a:lnTo>
                    <a:pt x="40" y="2265"/>
                  </a:lnTo>
                  <a:lnTo>
                    <a:pt x="0" y="2265"/>
                  </a:lnTo>
                  <a:lnTo>
                    <a:pt x="0" y="2185"/>
                  </a:lnTo>
                  <a:close/>
                  <a:moveTo>
                    <a:pt x="0" y="2385"/>
                  </a:moveTo>
                  <a:lnTo>
                    <a:pt x="40" y="2385"/>
                  </a:lnTo>
                  <a:lnTo>
                    <a:pt x="40" y="2465"/>
                  </a:lnTo>
                  <a:lnTo>
                    <a:pt x="0" y="2465"/>
                  </a:lnTo>
                  <a:lnTo>
                    <a:pt x="0" y="238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3" name="TextBox 22"/>
          <p:cNvSpPr txBox="1"/>
          <p:nvPr/>
        </p:nvSpPr>
        <p:spPr>
          <a:xfrm>
            <a:off x="908476" y="810259"/>
            <a:ext cx="1082348" cy="1169551"/>
          </a:xfrm>
          <a:prstGeom prst="rect">
            <a:avLst/>
          </a:prstGeom>
          <a:noFill/>
        </p:spPr>
        <p:txBody>
          <a:bodyPr wrap="none" rtlCol="0">
            <a:spAutoFit/>
          </a:bodyPr>
          <a:lstStyle/>
          <a:p>
            <a:r>
              <a:rPr lang="zh-CN" altLang="en-US" sz="7000" dirty="0">
                <a:solidFill>
                  <a:srgbClr val="C00000"/>
                </a:solidFill>
                <a:latin typeface="李旭科书法" panose="02000603000000000000" pitchFamily="2" charset="-122"/>
                <a:ea typeface="李旭科书法" panose="02000603000000000000" pitchFamily="2" charset="-122"/>
              </a:rPr>
              <a:t>目</a:t>
            </a:r>
            <a:endParaRPr lang="zh-CN" altLang="en-US" sz="7000" dirty="0">
              <a:solidFill>
                <a:srgbClr val="C00000"/>
              </a:solidFill>
              <a:latin typeface="李旭科书法" panose="02000603000000000000" pitchFamily="2" charset="-122"/>
              <a:ea typeface="李旭科书法" panose="02000603000000000000" pitchFamily="2" charset="-122"/>
            </a:endParaRPr>
          </a:p>
        </p:txBody>
      </p:sp>
      <p:sp>
        <p:nvSpPr>
          <p:cNvPr id="26" name="TextBox 25"/>
          <p:cNvSpPr txBox="1"/>
          <p:nvPr/>
        </p:nvSpPr>
        <p:spPr>
          <a:xfrm>
            <a:off x="908476" y="2011845"/>
            <a:ext cx="1082348" cy="1169551"/>
          </a:xfrm>
          <a:prstGeom prst="rect">
            <a:avLst/>
          </a:prstGeom>
          <a:noFill/>
        </p:spPr>
        <p:txBody>
          <a:bodyPr wrap="none" rtlCol="0">
            <a:spAutoFit/>
          </a:bodyPr>
          <a:lstStyle/>
          <a:p>
            <a:r>
              <a:rPr lang="zh-CN" altLang="en-US" sz="7000" dirty="0">
                <a:solidFill>
                  <a:srgbClr val="C00000"/>
                </a:solidFill>
                <a:latin typeface="李旭科书法" panose="02000603000000000000" pitchFamily="2" charset="-122"/>
                <a:ea typeface="李旭科书法" panose="02000603000000000000" pitchFamily="2" charset="-122"/>
              </a:rPr>
              <a:t>录</a:t>
            </a:r>
            <a:endParaRPr lang="zh-CN" altLang="en-US" sz="7000" dirty="0">
              <a:solidFill>
                <a:srgbClr val="C00000"/>
              </a:solidFill>
              <a:latin typeface="李旭科书法" panose="02000603000000000000" pitchFamily="2" charset="-122"/>
              <a:ea typeface="李旭科书法" panose="02000603000000000000" pitchFamily="2" charset="-122"/>
            </a:endParaRPr>
          </a:p>
        </p:txBody>
      </p:sp>
      <p:sp>
        <p:nvSpPr>
          <p:cNvPr id="27" name="TextBox 26"/>
          <p:cNvSpPr txBox="1"/>
          <p:nvPr/>
        </p:nvSpPr>
        <p:spPr>
          <a:xfrm>
            <a:off x="2843808" y="1097527"/>
            <a:ext cx="3711272" cy="477054"/>
          </a:xfrm>
          <a:prstGeom prst="rect">
            <a:avLst/>
          </a:prstGeom>
          <a:noFill/>
        </p:spPr>
        <p:txBody>
          <a:bodyPr wrap="none" rtlCol="0">
            <a:spAutoFit/>
          </a:bodyPr>
          <a:lstStyle/>
          <a:p>
            <a:r>
              <a:rPr lang="zh-CN" altLang="en-US" sz="2500" b="1" dirty="0">
                <a:solidFill>
                  <a:srgbClr val="C00000"/>
                </a:solidFill>
                <a:latin typeface="微软雅黑" panose="020B0503020204020204" pitchFamily="34" charset="-122"/>
                <a:ea typeface="微软雅黑" panose="020B0503020204020204" pitchFamily="34" charset="-122"/>
              </a:rPr>
              <a:t>一、国旗国徽国歌的认识</a:t>
            </a:r>
            <a:endParaRPr lang="zh-CN" altLang="en-US" sz="2500" b="1" dirty="0">
              <a:solidFill>
                <a:srgbClr val="C00000"/>
              </a:solidFill>
              <a:latin typeface="微软雅黑" panose="020B0503020204020204" pitchFamily="34" charset="-122"/>
              <a:ea typeface="微软雅黑" panose="020B0503020204020204" pitchFamily="34" charset="-122"/>
            </a:endParaRPr>
          </a:p>
        </p:txBody>
      </p:sp>
      <p:sp>
        <p:nvSpPr>
          <p:cNvPr id="28" name="TextBox 27"/>
          <p:cNvSpPr txBox="1"/>
          <p:nvPr/>
        </p:nvSpPr>
        <p:spPr>
          <a:xfrm>
            <a:off x="2843808" y="1718003"/>
            <a:ext cx="2108269" cy="477054"/>
          </a:xfrm>
          <a:prstGeom prst="rect">
            <a:avLst/>
          </a:prstGeom>
          <a:noFill/>
        </p:spPr>
        <p:txBody>
          <a:bodyPr wrap="none" rtlCol="0">
            <a:spAutoFit/>
          </a:bodyPr>
          <a:lstStyle/>
          <a:p>
            <a:r>
              <a:rPr lang="zh-CN" altLang="en-US" sz="2500" b="1" dirty="0">
                <a:solidFill>
                  <a:srgbClr val="C00000"/>
                </a:solidFill>
                <a:latin typeface="微软雅黑" panose="020B0503020204020204" pitchFamily="34" charset="-122"/>
                <a:ea typeface="微软雅黑" panose="020B0503020204020204" pitchFamily="34" charset="-122"/>
              </a:rPr>
              <a:t>二、历史回放</a:t>
            </a:r>
            <a:endParaRPr lang="zh-CN" altLang="en-US" sz="2500" b="1" dirty="0">
              <a:solidFill>
                <a:srgbClr val="C00000"/>
              </a:solidFill>
              <a:latin typeface="微软雅黑" panose="020B0503020204020204" pitchFamily="34" charset="-122"/>
              <a:ea typeface="微软雅黑" panose="020B0503020204020204" pitchFamily="34" charset="-122"/>
            </a:endParaRPr>
          </a:p>
        </p:txBody>
      </p:sp>
      <p:sp>
        <p:nvSpPr>
          <p:cNvPr id="29" name="TextBox 28"/>
          <p:cNvSpPr txBox="1"/>
          <p:nvPr/>
        </p:nvSpPr>
        <p:spPr>
          <a:xfrm>
            <a:off x="2843808" y="2358093"/>
            <a:ext cx="3390672" cy="477054"/>
          </a:xfrm>
          <a:prstGeom prst="rect">
            <a:avLst/>
          </a:prstGeom>
          <a:noFill/>
        </p:spPr>
        <p:txBody>
          <a:bodyPr wrap="none" rtlCol="0">
            <a:spAutoFit/>
          </a:bodyPr>
          <a:lstStyle/>
          <a:p>
            <a:r>
              <a:rPr lang="zh-CN" altLang="en-US" sz="2500" b="1" dirty="0">
                <a:solidFill>
                  <a:srgbClr val="C00000"/>
                </a:solidFill>
                <a:latin typeface="微软雅黑" panose="020B0503020204020204" pitchFamily="34" charset="-122"/>
                <a:ea typeface="微软雅黑" panose="020B0503020204020204" pitchFamily="34" charset="-122"/>
              </a:rPr>
              <a:t>三、爱国英雄人物事迹</a:t>
            </a:r>
            <a:endParaRPr lang="zh-CN" altLang="en-US" sz="2500" b="1" dirty="0">
              <a:solidFill>
                <a:srgbClr val="C00000"/>
              </a:solidFill>
              <a:latin typeface="微软雅黑" panose="020B0503020204020204" pitchFamily="34" charset="-122"/>
              <a:ea typeface="微软雅黑" panose="020B0503020204020204" pitchFamily="34" charset="-122"/>
            </a:endParaRPr>
          </a:p>
        </p:txBody>
      </p:sp>
      <p:sp>
        <p:nvSpPr>
          <p:cNvPr id="30" name="五角星 29"/>
          <p:cNvSpPr/>
          <p:nvPr/>
        </p:nvSpPr>
        <p:spPr>
          <a:xfrm>
            <a:off x="2469695" y="2403335"/>
            <a:ext cx="336828" cy="336828"/>
          </a:xfrm>
          <a:prstGeom prst="star5">
            <a:avLst>
              <a:gd name="adj" fmla="val 24300"/>
              <a:gd name="hf" fmla="val 105146"/>
              <a:gd name="vf" fmla="val 110557"/>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decel="3000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1+#ppt_w/2"/>
                                          </p:val>
                                        </p:tav>
                                        <p:tav tm="100000">
                                          <p:val>
                                            <p:strVal val="#ppt_x"/>
                                          </p:val>
                                        </p:tav>
                                      </p:tavLst>
                                    </p:anim>
                                    <p:anim calcmode="lin" valueType="num">
                                      <p:cBhvr additive="base">
                                        <p:cTn id="14" dur="1000" fill="hold"/>
                                        <p:tgtEl>
                                          <p:spTgt spid="7"/>
                                        </p:tgtEl>
                                        <p:attrNameLst>
                                          <p:attrName>ppt_y</p:attrName>
                                        </p:attrNameLst>
                                      </p:cBhvr>
                                      <p:tavLst>
                                        <p:tav tm="0">
                                          <p:val>
                                            <p:strVal val="#ppt_y"/>
                                          </p:val>
                                        </p:tav>
                                        <p:tav tm="100000">
                                          <p:val>
                                            <p:strVal val="#ppt_y"/>
                                          </p:val>
                                        </p:tav>
                                      </p:tavLst>
                                    </p:anim>
                                  </p:childTnLst>
                                </p:cTn>
                              </p:par>
                            </p:childTnLst>
                          </p:cTn>
                        </p:par>
                        <p:par>
                          <p:cTn id="15" fill="hold">
                            <p:stCondLst>
                              <p:cond delay="2000"/>
                            </p:stCondLst>
                            <p:childTnLst>
                              <p:par>
                                <p:cTn id="16" presetID="42"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par>
                          <p:cTn id="21" fill="hold">
                            <p:stCondLst>
                              <p:cond delay="3000"/>
                            </p:stCondLst>
                            <p:childTnLst>
                              <p:par>
                                <p:cTn id="22" presetID="22" presetClass="entr" presetSubtype="8"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1000"/>
                                        <p:tgtEl>
                                          <p:spTgt spid="6"/>
                                        </p:tgtEl>
                                      </p:cBhvr>
                                    </p:animEffect>
                                  </p:childTnLst>
                                </p:cTn>
                              </p:par>
                            </p:childTnLst>
                          </p:cTn>
                        </p:par>
                        <p:par>
                          <p:cTn id="25" fill="hold">
                            <p:stCondLst>
                              <p:cond delay="4000"/>
                            </p:stCondLst>
                            <p:childTnLst>
                              <p:par>
                                <p:cTn id="26" presetID="16" presetClass="entr" presetSubtype="21"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arn(inVertical)">
                                      <p:cBhvr>
                                        <p:cTn id="28" dur="500"/>
                                        <p:tgtEl>
                                          <p:spTgt spid="21"/>
                                        </p:tgtEl>
                                      </p:cBhvr>
                                    </p:animEffect>
                                  </p:childTnLst>
                                </p:cTn>
                              </p:par>
                            </p:childTnLst>
                          </p:cTn>
                        </p:par>
                        <p:par>
                          <p:cTn id="29" fill="hold">
                            <p:stCondLst>
                              <p:cond delay="4500"/>
                            </p:stCondLst>
                            <p:childTnLst>
                              <p:par>
                                <p:cTn id="30" presetID="53" presetClass="entr" presetSubtype="16" fill="hold" grpId="0"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p:cTn id="32" dur="500" fill="hold"/>
                                        <p:tgtEl>
                                          <p:spTgt spid="23"/>
                                        </p:tgtEl>
                                        <p:attrNameLst>
                                          <p:attrName>ppt_w</p:attrName>
                                        </p:attrNameLst>
                                      </p:cBhvr>
                                      <p:tavLst>
                                        <p:tav tm="0">
                                          <p:val>
                                            <p:fltVal val="0"/>
                                          </p:val>
                                        </p:tav>
                                        <p:tav tm="100000">
                                          <p:val>
                                            <p:strVal val="#ppt_w"/>
                                          </p:val>
                                        </p:tav>
                                      </p:tavLst>
                                    </p:anim>
                                    <p:anim calcmode="lin" valueType="num">
                                      <p:cBhvr>
                                        <p:cTn id="33" dur="500" fill="hold"/>
                                        <p:tgtEl>
                                          <p:spTgt spid="23"/>
                                        </p:tgtEl>
                                        <p:attrNameLst>
                                          <p:attrName>ppt_h</p:attrName>
                                        </p:attrNameLst>
                                      </p:cBhvr>
                                      <p:tavLst>
                                        <p:tav tm="0">
                                          <p:val>
                                            <p:fltVal val="0"/>
                                          </p:val>
                                        </p:tav>
                                        <p:tav tm="100000">
                                          <p:val>
                                            <p:strVal val="#ppt_h"/>
                                          </p:val>
                                        </p:tav>
                                      </p:tavLst>
                                    </p:anim>
                                    <p:animEffect transition="in" filter="fade">
                                      <p:cBhvr>
                                        <p:cTn id="34" dur="500"/>
                                        <p:tgtEl>
                                          <p:spTgt spid="23"/>
                                        </p:tgtEl>
                                      </p:cBhvr>
                                    </p:animEffect>
                                  </p:childTnLst>
                                </p:cTn>
                              </p:par>
                            </p:childTnLst>
                          </p:cTn>
                        </p:par>
                        <p:par>
                          <p:cTn id="35" fill="hold">
                            <p:stCondLst>
                              <p:cond delay="5000"/>
                            </p:stCondLst>
                            <p:childTnLst>
                              <p:par>
                                <p:cTn id="36" presetID="16" presetClass="entr" presetSubtype="21" fill="hold" nodeType="after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barn(inVertical)">
                                      <p:cBhvr>
                                        <p:cTn id="38" dur="500"/>
                                        <p:tgtEl>
                                          <p:spTgt spid="22"/>
                                        </p:tgtEl>
                                      </p:cBhvr>
                                    </p:animEffect>
                                  </p:childTnLst>
                                </p:cTn>
                              </p:par>
                            </p:childTnLst>
                          </p:cTn>
                        </p:par>
                        <p:par>
                          <p:cTn id="39" fill="hold">
                            <p:stCondLst>
                              <p:cond delay="5500"/>
                            </p:stCondLst>
                            <p:childTnLst>
                              <p:par>
                                <p:cTn id="40" presetID="53" presetClass="entr" presetSubtype="16"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p:cTn id="42" dur="500" fill="hold"/>
                                        <p:tgtEl>
                                          <p:spTgt spid="26"/>
                                        </p:tgtEl>
                                        <p:attrNameLst>
                                          <p:attrName>ppt_w</p:attrName>
                                        </p:attrNameLst>
                                      </p:cBhvr>
                                      <p:tavLst>
                                        <p:tav tm="0">
                                          <p:val>
                                            <p:fltVal val="0"/>
                                          </p:val>
                                        </p:tav>
                                        <p:tav tm="100000">
                                          <p:val>
                                            <p:strVal val="#ppt_w"/>
                                          </p:val>
                                        </p:tav>
                                      </p:tavLst>
                                    </p:anim>
                                    <p:anim calcmode="lin" valueType="num">
                                      <p:cBhvr>
                                        <p:cTn id="43" dur="500" fill="hold"/>
                                        <p:tgtEl>
                                          <p:spTgt spid="26"/>
                                        </p:tgtEl>
                                        <p:attrNameLst>
                                          <p:attrName>ppt_h</p:attrName>
                                        </p:attrNameLst>
                                      </p:cBhvr>
                                      <p:tavLst>
                                        <p:tav tm="0">
                                          <p:val>
                                            <p:fltVal val="0"/>
                                          </p:val>
                                        </p:tav>
                                        <p:tav tm="100000">
                                          <p:val>
                                            <p:strVal val="#ppt_h"/>
                                          </p:val>
                                        </p:tav>
                                      </p:tavLst>
                                    </p:anim>
                                    <p:animEffect transition="in" filter="fade">
                                      <p:cBhvr>
                                        <p:cTn id="44" dur="500"/>
                                        <p:tgtEl>
                                          <p:spTgt spid="26"/>
                                        </p:tgtEl>
                                      </p:cBhvr>
                                    </p:animEffect>
                                  </p:childTnLst>
                                </p:cTn>
                              </p:par>
                            </p:childTnLst>
                          </p:cTn>
                        </p:par>
                        <p:par>
                          <p:cTn id="45" fill="hold">
                            <p:stCondLst>
                              <p:cond delay="6000"/>
                            </p:stCondLst>
                            <p:childTnLst>
                              <p:par>
                                <p:cTn id="46" presetID="2" presetClass="entr" presetSubtype="2" fill="hold" grpId="0" nodeType="afterEffect">
                                  <p:stCondLst>
                                    <p:cond delay="0"/>
                                  </p:stCondLst>
                                  <p:childTnLst>
                                    <p:set>
                                      <p:cBhvr>
                                        <p:cTn id="47" dur="1" fill="hold">
                                          <p:stCondLst>
                                            <p:cond delay="0"/>
                                          </p:stCondLst>
                                        </p:cTn>
                                        <p:tgtEl>
                                          <p:spTgt spid="27"/>
                                        </p:tgtEl>
                                        <p:attrNameLst>
                                          <p:attrName>style.visibility</p:attrName>
                                        </p:attrNameLst>
                                      </p:cBhvr>
                                      <p:to>
                                        <p:strVal val="visible"/>
                                      </p:to>
                                    </p:set>
                                    <p:anim calcmode="lin" valueType="num">
                                      <p:cBhvr additive="base">
                                        <p:cTn id="48" dur="500" fill="hold"/>
                                        <p:tgtEl>
                                          <p:spTgt spid="27"/>
                                        </p:tgtEl>
                                        <p:attrNameLst>
                                          <p:attrName>ppt_x</p:attrName>
                                        </p:attrNameLst>
                                      </p:cBhvr>
                                      <p:tavLst>
                                        <p:tav tm="0">
                                          <p:val>
                                            <p:strVal val="1+#ppt_w/2"/>
                                          </p:val>
                                        </p:tav>
                                        <p:tav tm="100000">
                                          <p:val>
                                            <p:strVal val="#ppt_x"/>
                                          </p:val>
                                        </p:tav>
                                      </p:tavLst>
                                    </p:anim>
                                    <p:anim calcmode="lin" valueType="num">
                                      <p:cBhvr additive="base">
                                        <p:cTn id="49" dur="500" fill="hold"/>
                                        <p:tgtEl>
                                          <p:spTgt spid="27"/>
                                        </p:tgtEl>
                                        <p:attrNameLst>
                                          <p:attrName>ppt_y</p:attrName>
                                        </p:attrNameLst>
                                      </p:cBhvr>
                                      <p:tavLst>
                                        <p:tav tm="0">
                                          <p:val>
                                            <p:strVal val="#ppt_y"/>
                                          </p:val>
                                        </p:tav>
                                        <p:tav tm="100000">
                                          <p:val>
                                            <p:strVal val="#ppt_y"/>
                                          </p:val>
                                        </p:tav>
                                      </p:tavLst>
                                    </p:anim>
                                  </p:childTnLst>
                                </p:cTn>
                              </p:par>
                            </p:childTnLst>
                          </p:cTn>
                        </p:par>
                        <p:par>
                          <p:cTn id="50" fill="hold">
                            <p:stCondLst>
                              <p:cond delay="6500"/>
                            </p:stCondLst>
                            <p:childTnLst>
                              <p:par>
                                <p:cTn id="51" presetID="2" presetClass="entr" presetSubtype="2" fill="hold" grpId="0" nodeType="afterEffect">
                                  <p:stCondLst>
                                    <p:cond delay="0"/>
                                  </p:stCondLst>
                                  <p:childTnLst>
                                    <p:set>
                                      <p:cBhvr>
                                        <p:cTn id="52" dur="1" fill="hold">
                                          <p:stCondLst>
                                            <p:cond delay="0"/>
                                          </p:stCondLst>
                                        </p:cTn>
                                        <p:tgtEl>
                                          <p:spTgt spid="28"/>
                                        </p:tgtEl>
                                        <p:attrNameLst>
                                          <p:attrName>style.visibility</p:attrName>
                                        </p:attrNameLst>
                                      </p:cBhvr>
                                      <p:to>
                                        <p:strVal val="visible"/>
                                      </p:to>
                                    </p:set>
                                    <p:anim calcmode="lin" valueType="num">
                                      <p:cBhvr additive="base">
                                        <p:cTn id="53" dur="500" fill="hold"/>
                                        <p:tgtEl>
                                          <p:spTgt spid="28"/>
                                        </p:tgtEl>
                                        <p:attrNameLst>
                                          <p:attrName>ppt_x</p:attrName>
                                        </p:attrNameLst>
                                      </p:cBhvr>
                                      <p:tavLst>
                                        <p:tav tm="0">
                                          <p:val>
                                            <p:strVal val="1+#ppt_w/2"/>
                                          </p:val>
                                        </p:tav>
                                        <p:tav tm="100000">
                                          <p:val>
                                            <p:strVal val="#ppt_x"/>
                                          </p:val>
                                        </p:tav>
                                      </p:tavLst>
                                    </p:anim>
                                    <p:anim calcmode="lin" valueType="num">
                                      <p:cBhvr additive="base">
                                        <p:cTn id="54" dur="500" fill="hold"/>
                                        <p:tgtEl>
                                          <p:spTgt spid="28"/>
                                        </p:tgtEl>
                                        <p:attrNameLst>
                                          <p:attrName>ppt_y</p:attrName>
                                        </p:attrNameLst>
                                      </p:cBhvr>
                                      <p:tavLst>
                                        <p:tav tm="0">
                                          <p:val>
                                            <p:strVal val="#ppt_y"/>
                                          </p:val>
                                        </p:tav>
                                        <p:tav tm="100000">
                                          <p:val>
                                            <p:strVal val="#ppt_y"/>
                                          </p:val>
                                        </p:tav>
                                      </p:tavLst>
                                    </p:anim>
                                  </p:childTnLst>
                                </p:cTn>
                              </p:par>
                            </p:childTnLst>
                          </p:cTn>
                        </p:par>
                        <p:par>
                          <p:cTn id="55" fill="hold">
                            <p:stCondLst>
                              <p:cond delay="7000"/>
                            </p:stCondLst>
                            <p:childTnLst>
                              <p:par>
                                <p:cTn id="56" presetID="2" presetClass="entr" presetSubtype="2" fill="hold" grpId="0" nodeType="afterEffect">
                                  <p:stCondLst>
                                    <p:cond delay="0"/>
                                  </p:stCondLst>
                                  <p:childTnLst>
                                    <p:set>
                                      <p:cBhvr>
                                        <p:cTn id="57" dur="1" fill="hold">
                                          <p:stCondLst>
                                            <p:cond delay="0"/>
                                          </p:stCondLst>
                                        </p:cTn>
                                        <p:tgtEl>
                                          <p:spTgt spid="29"/>
                                        </p:tgtEl>
                                        <p:attrNameLst>
                                          <p:attrName>style.visibility</p:attrName>
                                        </p:attrNameLst>
                                      </p:cBhvr>
                                      <p:to>
                                        <p:strVal val="visible"/>
                                      </p:to>
                                    </p:set>
                                    <p:anim calcmode="lin" valueType="num">
                                      <p:cBhvr additive="base">
                                        <p:cTn id="58" dur="500" fill="hold"/>
                                        <p:tgtEl>
                                          <p:spTgt spid="29"/>
                                        </p:tgtEl>
                                        <p:attrNameLst>
                                          <p:attrName>ppt_x</p:attrName>
                                        </p:attrNameLst>
                                      </p:cBhvr>
                                      <p:tavLst>
                                        <p:tav tm="0">
                                          <p:val>
                                            <p:strVal val="1+#ppt_w/2"/>
                                          </p:val>
                                        </p:tav>
                                        <p:tav tm="100000">
                                          <p:val>
                                            <p:strVal val="#ppt_x"/>
                                          </p:val>
                                        </p:tav>
                                      </p:tavLst>
                                    </p:anim>
                                    <p:anim calcmode="lin" valueType="num">
                                      <p:cBhvr additive="base">
                                        <p:cTn id="59" dur="500" fill="hold"/>
                                        <p:tgtEl>
                                          <p:spTgt spid="29"/>
                                        </p:tgtEl>
                                        <p:attrNameLst>
                                          <p:attrName>ppt_y</p:attrName>
                                        </p:attrNameLst>
                                      </p:cBhvr>
                                      <p:tavLst>
                                        <p:tav tm="0">
                                          <p:val>
                                            <p:strVal val="#ppt_y"/>
                                          </p:val>
                                        </p:tav>
                                        <p:tav tm="100000">
                                          <p:val>
                                            <p:strVal val="#ppt_y"/>
                                          </p:val>
                                        </p:tav>
                                      </p:tavLst>
                                    </p:anim>
                                  </p:childTnLst>
                                </p:cTn>
                              </p:par>
                            </p:childTnLst>
                          </p:cTn>
                        </p:par>
                        <p:par>
                          <p:cTn id="60" fill="hold">
                            <p:stCondLst>
                              <p:cond delay="7500"/>
                            </p:stCondLst>
                            <p:childTnLst>
                              <p:par>
                                <p:cTn id="61" presetID="47" presetClass="entr" presetSubtype="0" fill="hold" grpId="0" nodeType="after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fade">
                                      <p:cBhvr>
                                        <p:cTn id="63" dur="1000"/>
                                        <p:tgtEl>
                                          <p:spTgt spid="30"/>
                                        </p:tgtEl>
                                      </p:cBhvr>
                                    </p:animEffect>
                                    <p:anim calcmode="lin" valueType="num">
                                      <p:cBhvr>
                                        <p:cTn id="64" dur="1000" fill="hold"/>
                                        <p:tgtEl>
                                          <p:spTgt spid="30"/>
                                        </p:tgtEl>
                                        <p:attrNameLst>
                                          <p:attrName>ppt_x</p:attrName>
                                        </p:attrNameLst>
                                      </p:cBhvr>
                                      <p:tavLst>
                                        <p:tav tm="0">
                                          <p:val>
                                            <p:strVal val="#ppt_x"/>
                                          </p:val>
                                        </p:tav>
                                        <p:tav tm="100000">
                                          <p:val>
                                            <p:strVal val="#ppt_x"/>
                                          </p:val>
                                        </p:tav>
                                      </p:tavLst>
                                    </p:anim>
                                    <p:anim calcmode="lin" valueType="num">
                                      <p:cBhvr>
                                        <p:cTn id="6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P spid="27" grpId="0"/>
      <p:bldP spid="28" grpId="0"/>
      <p:bldP spid="29" grpId="0"/>
      <p:bldP spid="3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23528" y="123478"/>
            <a:ext cx="858276" cy="522687"/>
          </a:xfrm>
          <a:prstGeom prst="rect">
            <a:avLst/>
          </a:prstGeom>
        </p:spPr>
      </p:pic>
      <p:sp>
        <p:nvSpPr>
          <p:cNvPr id="3" name="TextBox 2"/>
          <p:cNvSpPr txBox="1"/>
          <p:nvPr/>
        </p:nvSpPr>
        <p:spPr>
          <a:xfrm>
            <a:off x="1181804" y="246055"/>
            <a:ext cx="2031326" cy="369332"/>
          </a:xfrm>
          <a:prstGeom prst="rect">
            <a:avLst/>
          </a:prstGeom>
          <a:noFill/>
        </p:spPr>
        <p:txBody>
          <a:bodyPr wrap="none" rtlCol="0">
            <a:spAutoFit/>
          </a:bodyPr>
          <a:lstStyle/>
          <a:p>
            <a:r>
              <a:rPr lang="zh-CN" altLang="en-US" b="1" dirty="0">
                <a:solidFill>
                  <a:srgbClr val="C00000"/>
                </a:solidFill>
                <a:latin typeface="微软雅黑" panose="020B0503020204020204" pitchFamily="34" charset="-122"/>
                <a:ea typeface="微软雅黑" panose="020B0503020204020204" pitchFamily="34" charset="-122"/>
              </a:rPr>
              <a:t>爱国英雄人物事迹</a:t>
            </a:r>
            <a:endParaRPr lang="zh-CN" altLang="en-US" b="1" dirty="0">
              <a:solidFill>
                <a:srgbClr val="C00000"/>
              </a:solidFill>
              <a:latin typeface="微软雅黑" panose="020B0503020204020204" pitchFamily="34" charset="-122"/>
              <a:ea typeface="微软雅黑" panose="020B0503020204020204" pitchFamily="34" charset="-122"/>
            </a:endParaRPr>
          </a:p>
        </p:txBody>
      </p:sp>
      <p:cxnSp>
        <p:nvCxnSpPr>
          <p:cNvPr id="4" name="直接连接符 3"/>
          <p:cNvCxnSpPr/>
          <p:nvPr/>
        </p:nvCxnSpPr>
        <p:spPr>
          <a:xfrm>
            <a:off x="9525" y="699542"/>
            <a:ext cx="9134475"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101687" y="3879283"/>
            <a:ext cx="761747" cy="323165"/>
          </a:xfrm>
          <a:prstGeom prst="rect">
            <a:avLst/>
          </a:prstGeom>
          <a:noFill/>
        </p:spPr>
        <p:txBody>
          <a:bodyPr wrap="none" rtlCol="0">
            <a:spAutoFit/>
          </a:bodyPr>
          <a:lstStyle/>
          <a:p>
            <a:pPr algn="ctr"/>
            <a:r>
              <a:rPr lang="zh-CN" altLang="en-US" sz="1500" dirty="0">
                <a:latin typeface="微软雅黑" panose="020B0503020204020204" pitchFamily="34" charset="-122"/>
                <a:ea typeface="微软雅黑" panose="020B0503020204020204" pitchFamily="34" charset="-122"/>
              </a:rPr>
              <a:t>董存瑞</a:t>
            </a:r>
            <a:endParaRPr lang="zh-CN" altLang="en-US" sz="1500" dirty="0">
              <a:latin typeface="微软雅黑" panose="020B0503020204020204" pitchFamily="34" charset="-122"/>
              <a:ea typeface="微软雅黑" panose="020B0503020204020204" pitchFamily="34" charset="-122"/>
            </a:endParaRPr>
          </a:p>
        </p:txBody>
      </p:sp>
      <p:sp>
        <p:nvSpPr>
          <p:cNvPr id="13" name="TextBox 12"/>
          <p:cNvSpPr txBox="1"/>
          <p:nvPr/>
        </p:nvSpPr>
        <p:spPr>
          <a:xfrm>
            <a:off x="4067944" y="1414524"/>
            <a:ext cx="4032448" cy="2354491"/>
          </a:xfrm>
          <a:prstGeom prst="rect">
            <a:avLst/>
          </a:prstGeom>
          <a:noFill/>
        </p:spPr>
        <p:txBody>
          <a:bodyPr wrap="square" rtlCol="0">
            <a:spAutoFit/>
          </a:bodyPr>
          <a:lstStyle/>
          <a:p>
            <a:pPr algn="just">
              <a:lnSpc>
                <a:spcPct val="140000"/>
              </a:lnSpc>
            </a:pPr>
            <a:r>
              <a:rPr lang="en-US" altLang="zh-CN" sz="1500" dirty="0">
                <a:latin typeface="微软雅黑" panose="020B0503020204020204" pitchFamily="34" charset="-122"/>
                <a:ea typeface="微软雅黑" panose="020B0503020204020204" pitchFamily="34" charset="-122"/>
              </a:rPr>
              <a:t>       1945</a:t>
            </a:r>
            <a:r>
              <a:rPr lang="zh-CN" altLang="en-US" sz="1500" dirty="0">
                <a:latin typeface="微软雅黑" panose="020B0503020204020204" pitchFamily="34" charset="-122"/>
                <a:ea typeface="微软雅黑" panose="020B0503020204020204" pitchFamily="34" charset="-122"/>
              </a:rPr>
              <a:t>年，年轻的民兵董存瑞参加了八路军，他在激烈的战斗中逐渐锻炼成为一个机智勇敢的战士，并加入了中国共产党。</a:t>
            </a:r>
            <a:r>
              <a:rPr lang="en-US" altLang="zh-CN" sz="1500" dirty="0">
                <a:latin typeface="微软雅黑" panose="020B0503020204020204" pitchFamily="34" charset="-122"/>
                <a:ea typeface="微软雅黑" panose="020B0503020204020204" pitchFamily="34" charset="-122"/>
              </a:rPr>
              <a:t>1948</a:t>
            </a:r>
            <a:r>
              <a:rPr lang="zh-CN" altLang="en-US" sz="1500" dirty="0">
                <a:latin typeface="微软雅黑" panose="020B0503020204020204" pitchFamily="34" charset="-122"/>
                <a:ea typeface="微软雅黑" panose="020B0503020204020204" pitchFamily="34" charset="-122"/>
              </a:rPr>
              <a:t>年，在解放隆化的战斗中，我军被敌暗堡所阻。董存瑞抱着炸药包冲到桥下，但找不到炸药支架，为保证整个战斗胜利，他毅然手托炸药包，炸毁了敌人的暗堡，英勇地献出了自己的生命。</a:t>
            </a:r>
            <a:endParaRPr lang="zh-CN" altLang="en-US" sz="1500" dirty="0">
              <a:latin typeface="微软雅黑" panose="020B0503020204020204" pitchFamily="34" charset="-122"/>
              <a:ea typeface="微软雅黑" panose="020B0503020204020204" pitchFamily="34" charset="-122"/>
            </a:endParaRPr>
          </a:p>
        </p:txBody>
      </p:sp>
      <p:pic>
        <p:nvPicPr>
          <p:cNvPr id="14338" name="Picture 2" descr="http://p3.qhimg.com/t01a90a151f1c0b929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9978" y="1304128"/>
            <a:ext cx="2205167" cy="24648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iterate type="lt">
                                    <p:tmPct val="20000"/>
                                  </p:iterate>
                                  <p:childTnLst>
                                    <p:set>
                                      <p:cBhvr>
                                        <p:cTn id="11" dur="1" fill="hold">
                                          <p:stCondLst>
                                            <p:cond delay="0"/>
                                          </p:stCondLst>
                                        </p:cTn>
                                        <p:tgtEl>
                                          <p:spTgt spid="3"/>
                                        </p:tgtEl>
                                        <p:attrNameLst>
                                          <p:attrName>style.visibility</p:attrName>
                                        </p:attrNameLst>
                                      </p:cBhvr>
                                      <p:to>
                                        <p:strVal val="visible"/>
                                      </p:to>
                                    </p:set>
                                    <p:animEffect transition="in" filter="wipe(down)">
                                      <p:cBhvr>
                                        <p:cTn id="12" dur="300"/>
                                        <p:tgtEl>
                                          <p:spTgt spid="3"/>
                                        </p:tgtEl>
                                      </p:cBhvr>
                                    </p:animEffect>
                                  </p:childTnLst>
                                </p:cTn>
                              </p:par>
                            </p:childTnLst>
                          </p:cTn>
                        </p:par>
                        <p:par>
                          <p:cTn id="13" fill="hold">
                            <p:stCondLst>
                              <p:cond delay="1220"/>
                            </p:stCondLst>
                            <p:childTnLst>
                              <p:par>
                                <p:cTn id="14" presetID="14" presetClass="entr" presetSubtype="10" fill="hold" nodeType="afterEffect">
                                  <p:stCondLst>
                                    <p:cond delay="0"/>
                                  </p:stCondLst>
                                  <p:childTnLst>
                                    <p:set>
                                      <p:cBhvr>
                                        <p:cTn id="15" dur="1" fill="hold">
                                          <p:stCondLst>
                                            <p:cond delay="0"/>
                                          </p:stCondLst>
                                        </p:cTn>
                                        <p:tgtEl>
                                          <p:spTgt spid="14338"/>
                                        </p:tgtEl>
                                        <p:attrNameLst>
                                          <p:attrName>style.visibility</p:attrName>
                                        </p:attrNameLst>
                                      </p:cBhvr>
                                      <p:to>
                                        <p:strVal val="visible"/>
                                      </p:to>
                                    </p:set>
                                    <p:animEffect transition="in" filter="randombar(horizontal)">
                                      <p:cBhvr>
                                        <p:cTn id="16" dur="500"/>
                                        <p:tgtEl>
                                          <p:spTgt spid="14338"/>
                                        </p:tgtEl>
                                      </p:cBhvr>
                                    </p:animEffect>
                                  </p:childTnLst>
                                </p:cTn>
                              </p:par>
                            </p:childTnLst>
                          </p:cTn>
                        </p:par>
                        <p:par>
                          <p:cTn id="17" fill="hold">
                            <p:stCondLst>
                              <p:cond delay="1720"/>
                            </p:stCondLst>
                            <p:childTnLst>
                              <p:par>
                                <p:cTn id="18" presetID="42"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par>
                          <p:cTn id="23" fill="hold">
                            <p:stCondLst>
                              <p:cond delay="2720"/>
                            </p:stCondLst>
                            <p:childTnLst>
                              <p:par>
                                <p:cTn id="24" presetID="1" presetClass="entr" presetSubtype="0" fill="hold" grpId="0" nodeType="afterEffect">
                                  <p:stCondLst>
                                    <p:cond delay="0"/>
                                  </p:stCondLst>
                                  <p:iterate type="lt">
                                    <p:tmAbs val="30"/>
                                  </p:iterate>
                                  <p:childTnLst>
                                    <p:set>
                                      <p:cBhvr>
                                        <p:cTn id="25"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23528" y="123478"/>
            <a:ext cx="858276" cy="522687"/>
          </a:xfrm>
          <a:prstGeom prst="rect">
            <a:avLst/>
          </a:prstGeom>
        </p:spPr>
      </p:pic>
      <p:cxnSp>
        <p:nvCxnSpPr>
          <p:cNvPr id="4" name="直接连接符 3"/>
          <p:cNvCxnSpPr/>
          <p:nvPr/>
        </p:nvCxnSpPr>
        <p:spPr>
          <a:xfrm>
            <a:off x="9525" y="699542"/>
            <a:ext cx="9134475"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999439" y="3869050"/>
            <a:ext cx="761747" cy="323165"/>
          </a:xfrm>
          <a:prstGeom prst="rect">
            <a:avLst/>
          </a:prstGeom>
          <a:noFill/>
        </p:spPr>
        <p:txBody>
          <a:bodyPr wrap="none" rtlCol="0">
            <a:spAutoFit/>
          </a:bodyPr>
          <a:lstStyle/>
          <a:p>
            <a:pPr algn="ctr"/>
            <a:r>
              <a:rPr lang="zh-CN" altLang="en-US" sz="1500" dirty="0">
                <a:latin typeface="微软雅黑" panose="020B0503020204020204" pitchFamily="34" charset="-122"/>
                <a:ea typeface="微软雅黑" panose="020B0503020204020204" pitchFamily="34" charset="-122"/>
              </a:rPr>
              <a:t>邱少云</a:t>
            </a:r>
            <a:endParaRPr lang="zh-CN" altLang="en-US" sz="1500" dirty="0">
              <a:latin typeface="微软雅黑" panose="020B0503020204020204" pitchFamily="34" charset="-122"/>
              <a:ea typeface="微软雅黑" panose="020B0503020204020204" pitchFamily="34" charset="-122"/>
            </a:endParaRPr>
          </a:p>
        </p:txBody>
      </p:sp>
      <p:sp>
        <p:nvSpPr>
          <p:cNvPr id="13" name="TextBox 12"/>
          <p:cNvSpPr txBox="1"/>
          <p:nvPr/>
        </p:nvSpPr>
        <p:spPr>
          <a:xfrm>
            <a:off x="539552" y="1249717"/>
            <a:ext cx="5463325" cy="3213187"/>
          </a:xfrm>
          <a:prstGeom prst="rect">
            <a:avLst/>
          </a:prstGeom>
          <a:noFill/>
        </p:spPr>
        <p:txBody>
          <a:bodyPr wrap="square" rtlCol="0">
            <a:spAutoFit/>
          </a:bodyPr>
          <a:lstStyle/>
          <a:p>
            <a:pPr algn="just">
              <a:lnSpc>
                <a:spcPct val="120000"/>
              </a:lnSpc>
            </a:pPr>
            <a:r>
              <a:rPr lang="en-US" altLang="zh-CN" sz="1300" dirty="0">
                <a:latin typeface="微软雅黑" panose="020B0503020204020204" pitchFamily="34" charset="-122"/>
                <a:ea typeface="微软雅黑" panose="020B0503020204020204" pitchFamily="34" charset="-122"/>
              </a:rPr>
              <a:t>       1952</a:t>
            </a:r>
            <a:r>
              <a:rPr lang="zh-CN" altLang="en-US" sz="1300" dirty="0">
                <a:latin typeface="微软雅黑" panose="020B0503020204020204" pitchFamily="34" charset="-122"/>
                <a:ea typeface="微软雅黑" panose="020B0503020204020204" pitchFamily="34" charset="-122"/>
              </a:rPr>
              <a:t>年</a:t>
            </a:r>
            <a:r>
              <a:rPr lang="en-US" altLang="zh-CN" sz="1300" dirty="0">
                <a:latin typeface="微软雅黑" panose="020B0503020204020204" pitchFamily="34" charset="-122"/>
                <a:ea typeface="微软雅黑" panose="020B0503020204020204" pitchFamily="34" charset="-122"/>
              </a:rPr>
              <a:t>10</a:t>
            </a:r>
            <a:r>
              <a:rPr lang="zh-CN" altLang="en-US" sz="1300" dirty="0">
                <a:latin typeface="微软雅黑" panose="020B0503020204020204" pitchFamily="34" charset="-122"/>
                <a:ea typeface="微软雅黑" panose="020B0503020204020204" pitchFamily="34" charset="-122"/>
              </a:rPr>
              <a:t>月，所在部队担负攻击金化以西“联合国军”前哨阵地</a:t>
            </a:r>
            <a:r>
              <a:rPr lang="en-US" altLang="zh-CN" sz="1300" dirty="0">
                <a:latin typeface="微软雅黑" panose="020B0503020204020204" pitchFamily="34" charset="-122"/>
                <a:ea typeface="微软雅黑" panose="020B0503020204020204" pitchFamily="34" charset="-122"/>
              </a:rPr>
              <a:t>391</a:t>
            </a:r>
            <a:r>
              <a:rPr lang="zh-CN" altLang="en-US" sz="1300" dirty="0">
                <a:latin typeface="微软雅黑" panose="020B0503020204020204" pitchFamily="34" charset="-122"/>
                <a:ea typeface="微软雅黑" panose="020B0503020204020204" pitchFamily="34" charset="-122"/>
              </a:rPr>
              <a:t>高地。为缩短进攻距离，便于突然发起攻击，</a:t>
            </a:r>
            <a:r>
              <a:rPr lang="en-US" altLang="zh-CN" sz="1300" dirty="0">
                <a:latin typeface="微软雅黑" panose="020B0503020204020204" pitchFamily="34" charset="-122"/>
                <a:ea typeface="微软雅黑" panose="020B0503020204020204" pitchFamily="34" charset="-122"/>
              </a:rPr>
              <a:t>11</a:t>
            </a:r>
            <a:r>
              <a:rPr lang="zh-CN" altLang="en-US" sz="1300" dirty="0">
                <a:latin typeface="微软雅黑" panose="020B0503020204020204" pitchFamily="34" charset="-122"/>
                <a:ea typeface="微软雅黑" panose="020B0503020204020204" pitchFamily="34" charset="-122"/>
              </a:rPr>
              <a:t>日夜，部队组织</a:t>
            </a:r>
            <a:r>
              <a:rPr lang="en-US" altLang="zh-CN" sz="1300" dirty="0">
                <a:latin typeface="微软雅黑" panose="020B0503020204020204" pitchFamily="34" charset="-122"/>
                <a:ea typeface="微软雅黑" panose="020B0503020204020204" pitchFamily="34" charset="-122"/>
              </a:rPr>
              <a:t>500</a:t>
            </a:r>
            <a:r>
              <a:rPr lang="zh-CN" altLang="en-US" sz="1300" dirty="0">
                <a:latin typeface="微软雅黑" panose="020B0503020204020204" pitchFamily="34" charset="-122"/>
                <a:ea typeface="微软雅黑" panose="020B0503020204020204" pitchFamily="34" charset="-122"/>
              </a:rPr>
              <a:t>余人在敌阵地前沿的草丛中潜伏。</a:t>
            </a:r>
            <a:r>
              <a:rPr lang="en-US" altLang="zh-CN" sz="1300" dirty="0">
                <a:latin typeface="微软雅黑" panose="020B0503020204020204" pitchFamily="34" charset="-122"/>
                <a:ea typeface="微软雅黑" panose="020B0503020204020204" pitchFamily="34" charset="-122"/>
              </a:rPr>
              <a:t>12</a:t>
            </a:r>
            <a:r>
              <a:rPr lang="zh-CN" altLang="en-US" sz="1300" dirty="0">
                <a:latin typeface="微软雅黑" panose="020B0503020204020204" pitchFamily="34" charset="-122"/>
                <a:ea typeface="微软雅黑" panose="020B0503020204020204" pitchFamily="34" charset="-122"/>
              </a:rPr>
              <a:t>日</a:t>
            </a:r>
            <a:r>
              <a:rPr lang="en-US" altLang="zh-CN" sz="1300" dirty="0">
                <a:latin typeface="微软雅黑" panose="020B0503020204020204" pitchFamily="34" charset="-122"/>
                <a:ea typeface="微软雅黑" panose="020B0503020204020204" pitchFamily="34" charset="-122"/>
              </a:rPr>
              <a:t>12</a:t>
            </a:r>
            <a:r>
              <a:rPr lang="zh-CN" altLang="en-US" sz="1300" dirty="0">
                <a:latin typeface="微软雅黑" panose="020B0503020204020204" pitchFamily="34" charset="-122"/>
                <a:ea typeface="微软雅黑" panose="020B0503020204020204" pitchFamily="34" charset="-122"/>
              </a:rPr>
              <a:t>时左右，美军盲目发射燃烧弹，其中一发落在他潜伏点附近，草丛立即燃烧起来，火势迅速蔓延到他身上。邱少云身后就是一条水沟，只要他后退几步，就势一翻，就可在泥水里将火苗扑灭。但为了不暴露目标，确保全体潜伏人员的安全和攻击任务的完成，他放弃自救，咬紧牙关，任凭烈火烧焦头发和皮肉，坚持</a:t>
            </a:r>
            <a:r>
              <a:rPr lang="en-US" altLang="zh-CN" sz="1300" dirty="0">
                <a:latin typeface="微软雅黑" panose="020B0503020204020204" pitchFamily="34" charset="-122"/>
                <a:ea typeface="微软雅黑" panose="020B0503020204020204" pitchFamily="34" charset="-122"/>
              </a:rPr>
              <a:t>30</a:t>
            </a:r>
            <a:r>
              <a:rPr lang="zh-CN" altLang="en-US" sz="1300" dirty="0">
                <a:latin typeface="微软雅黑" panose="020B0503020204020204" pitchFamily="34" charset="-122"/>
                <a:ea typeface="微软雅黑" panose="020B0503020204020204" pitchFamily="34" charset="-122"/>
              </a:rPr>
              <a:t>多分钟，直至壮烈牺牲。实践了他在入党申请书中所写：“为了世界革命，为了战斗的胜利，我愿意献出自己的一切！”的钢铁誓言。战后，所在部队党委追认他为中国共产党党员，并追授“模范青年团员”称号。中国人民志愿军总部给他追记特等功，追授他“一级英雄”称号。朝鲜民主主义人民共和国最高人民会议常任委员会追授他“朝鲜民主主义人民共和国英雄”称号和金星奖章、一级国旗勋章。</a:t>
            </a:r>
            <a:endParaRPr lang="zh-CN" altLang="en-US" sz="1300" dirty="0">
              <a:latin typeface="微软雅黑" panose="020B0503020204020204" pitchFamily="34" charset="-122"/>
              <a:ea typeface="微软雅黑" panose="020B0503020204020204" pitchFamily="34" charset="-122"/>
            </a:endParaRPr>
          </a:p>
        </p:txBody>
      </p:sp>
      <p:sp>
        <p:nvSpPr>
          <p:cNvPr id="8" name="TextBox 7"/>
          <p:cNvSpPr txBox="1"/>
          <p:nvPr/>
        </p:nvSpPr>
        <p:spPr>
          <a:xfrm>
            <a:off x="1181804" y="246055"/>
            <a:ext cx="2031326" cy="369332"/>
          </a:xfrm>
          <a:prstGeom prst="rect">
            <a:avLst/>
          </a:prstGeom>
          <a:noFill/>
        </p:spPr>
        <p:txBody>
          <a:bodyPr wrap="none" rtlCol="0">
            <a:spAutoFit/>
          </a:bodyPr>
          <a:lstStyle/>
          <a:p>
            <a:r>
              <a:rPr lang="zh-CN" altLang="en-US" b="1" dirty="0">
                <a:solidFill>
                  <a:srgbClr val="C00000"/>
                </a:solidFill>
                <a:latin typeface="微软雅黑" panose="020B0503020204020204" pitchFamily="34" charset="-122"/>
                <a:ea typeface="微软雅黑" panose="020B0503020204020204" pitchFamily="34" charset="-122"/>
              </a:rPr>
              <a:t>爱国英雄人物事迹</a:t>
            </a:r>
            <a:endParaRPr lang="zh-CN" altLang="en-US" b="1" dirty="0">
              <a:solidFill>
                <a:srgbClr val="C00000"/>
              </a:solidFill>
              <a:latin typeface="微软雅黑" panose="020B0503020204020204" pitchFamily="34" charset="-122"/>
              <a:ea typeface="微软雅黑" panose="020B0503020204020204" pitchFamily="34" charset="-122"/>
            </a:endParaRPr>
          </a:p>
        </p:txBody>
      </p:sp>
      <p:pic>
        <p:nvPicPr>
          <p:cNvPr id="16386" name="Picture 2" descr="http://www.lymil.com/uploadfile/2015/0415/201504151131196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6176" y="1735761"/>
            <a:ext cx="2448272" cy="19995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randombar(horizontal)">
                                      <p:cBhvr>
                                        <p:cTn id="7" dur="500"/>
                                        <p:tgtEl>
                                          <p:spTgt spid="1638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 presetClass="entr" presetSubtype="0" fill="hold" grpId="0" nodeType="afterEffect">
                                  <p:stCondLst>
                                    <p:cond delay="0"/>
                                  </p:stCondLst>
                                  <p:iterate type="lt">
                                    <p:tmAbs val="30"/>
                                  </p:iterate>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23528" y="123478"/>
            <a:ext cx="858276" cy="522687"/>
          </a:xfrm>
          <a:prstGeom prst="rect">
            <a:avLst/>
          </a:prstGeom>
        </p:spPr>
      </p:pic>
      <p:cxnSp>
        <p:nvCxnSpPr>
          <p:cNvPr id="4" name="直接连接符 3"/>
          <p:cNvCxnSpPr/>
          <p:nvPr/>
        </p:nvCxnSpPr>
        <p:spPr>
          <a:xfrm>
            <a:off x="9525" y="699542"/>
            <a:ext cx="9134475"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495630" y="4178378"/>
            <a:ext cx="761747" cy="323165"/>
          </a:xfrm>
          <a:prstGeom prst="rect">
            <a:avLst/>
          </a:prstGeom>
          <a:noFill/>
        </p:spPr>
        <p:txBody>
          <a:bodyPr wrap="none" rtlCol="0">
            <a:spAutoFit/>
          </a:bodyPr>
          <a:lstStyle/>
          <a:p>
            <a:pPr algn="ctr"/>
            <a:r>
              <a:rPr lang="zh-CN" altLang="en-US" sz="1500" dirty="0">
                <a:latin typeface="微软雅黑" panose="020B0503020204020204" pitchFamily="34" charset="-122"/>
                <a:ea typeface="微软雅黑" panose="020B0503020204020204" pitchFamily="34" charset="-122"/>
              </a:rPr>
              <a:t>杨根思</a:t>
            </a:r>
            <a:endParaRPr lang="zh-CN" altLang="en-US" sz="1500" dirty="0">
              <a:latin typeface="微软雅黑" panose="020B0503020204020204" pitchFamily="34" charset="-122"/>
              <a:ea typeface="微软雅黑" panose="020B0503020204020204" pitchFamily="34" charset="-122"/>
            </a:endParaRPr>
          </a:p>
        </p:txBody>
      </p:sp>
      <p:sp>
        <p:nvSpPr>
          <p:cNvPr id="13" name="TextBox 12"/>
          <p:cNvSpPr txBox="1"/>
          <p:nvPr/>
        </p:nvSpPr>
        <p:spPr>
          <a:xfrm>
            <a:off x="3213130" y="1059582"/>
            <a:ext cx="5463325" cy="3672929"/>
          </a:xfrm>
          <a:prstGeom prst="rect">
            <a:avLst/>
          </a:prstGeom>
          <a:noFill/>
        </p:spPr>
        <p:txBody>
          <a:bodyPr wrap="square" rtlCol="0">
            <a:spAutoFit/>
          </a:bodyPr>
          <a:lstStyle/>
          <a:p>
            <a:pPr algn="just">
              <a:lnSpc>
                <a:spcPct val="120000"/>
              </a:lnSpc>
            </a:pPr>
            <a:r>
              <a:rPr lang="en-US" altLang="zh-CN" sz="1300" dirty="0">
                <a:latin typeface="微软雅黑" panose="020B0503020204020204" pitchFamily="34" charset="-122"/>
                <a:ea typeface="微软雅黑" panose="020B0503020204020204" pitchFamily="34" charset="-122"/>
              </a:rPr>
              <a:t>       1950</a:t>
            </a:r>
            <a:r>
              <a:rPr lang="zh-CN" altLang="en-US" sz="1300" dirty="0">
                <a:latin typeface="微软雅黑" panose="020B0503020204020204" pitchFamily="34" charset="-122"/>
                <a:ea typeface="微软雅黑" panose="020B0503020204020204" pitchFamily="34" charset="-122"/>
              </a:rPr>
              <a:t>年</a:t>
            </a:r>
            <a:r>
              <a:rPr lang="en-US" altLang="zh-CN" sz="1300" dirty="0">
                <a:latin typeface="微软雅黑" panose="020B0503020204020204" pitchFamily="34" charset="-122"/>
                <a:ea typeface="微软雅黑" panose="020B0503020204020204" pitchFamily="34" charset="-122"/>
              </a:rPr>
              <a:t>10</a:t>
            </a:r>
            <a:r>
              <a:rPr lang="zh-CN" altLang="en-US" sz="1300" dirty="0">
                <a:latin typeface="微软雅黑" panose="020B0503020204020204" pitchFamily="34" charset="-122"/>
                <a:ea typeface="微软雅黑" panose="020B0503020204020204" pitchFamily="34" charset="-122"/>
              </a:rPr>
              <a:t>月，参加中国人民志愿军赴朝作战。</a:t>
            </a:r>
            <a:r>
              <a:rPr lang="en-US" altLang="zh-CN" sz="1300" dirty="0">
                <a:latin typeface="微软雅黑" panose="020B0503020204020204" pitchFamily="34" charset="-122"/>
                <a:ea typeface="微软雅黑" panose="020B0503020204020204" pitchFamily="34" charset="-122"/>
              </a:rPr>
              <a:t>11</a:t>
            </a:r>
            <a:r>
              <a:rPr lang="zh-CN" altLang="en-US" sz="1300" dirty="0">
                <a:latin typeface="微软雅黑" panose="020B0503020204020204" pitchFamily="34" charset="-122"/>
                <a:ea typeface="微软雅黑" panose="020B0503020204020204" pitchFamily="34" charset="-122"/>
              </a:rPr>
              <a:t>月，在抗美援朝战争第二次战役分割围歼咸镜南道美军战斗中，时任志愿军某部连长的杨根思，奉命带</a:t>
            </a:r>
            <a:r>
              <a:rPr lang="en-US" altLang="zh-CN" sz="1300" dirty="0">
                <a:latin typeface="微软雅黑" panose="020B0503020204020204" pitchFamily="34" charset="-122"/>
                <a:ea typeface="微软雅黑" panose="020B0503020204020204" pitchFamily="34" charset="-122"/>
              </a:rPr>
              <a:t>1</a:t>
            </a:r>
            <a:r>
              <a:rPr lang="zh-CN" altLang="en-US" sz="1300" dirty="0">
                <a:latin typeface="微软雅黑" panose="020B0503020204020204" pitchFamily="34" charset="-122"/>
                <a:ea typeface="微软雅黑" panose="020B0503020204020204" pitchFamily="34" charset="-122"/>
              </a:rPr>
              <a:t>个排扼守下碣隅里外围</a:t>
            </a:r>
            <a:r>
              <a:rPr lang="en-US" altLang="zh-CN" sz="1300" dirty="0">
                <a:latin typeface="微软雅黑" panose="020B0503020204020204" pitchFamily="34" charset="-122"/>
                <a:ea typeface="微软雅黑" panose="020B0503020204020204" pitchFamily="34" charset="-122"/>
              </a:rPr>
              <a:t>1071.1</a:t>
            </a:r>
            <a:r>
              <a:rPr lang="zh-CN" altLang="en-US" sz="1300" dirty="0">
                <a:latin typeface="微软雅黑" panose="020B0503020204020204" pitchFamily="34" charset="-122"/>
                <a:ea typeface="微软雅黑" panose="020B0503020204020204" pitchFamily="34" charset="-122"/>
              </a:rPr>
              <a:t>高地东南小高岭，负责切断美军南逃退路。</a:t>
            </a:r>
            <a:r>
              <a:rPr lang="en-US" altLang="zh-CN" sz="1300" dirty="0">
                <a:latin typeface="微软雅黑" panose="020B0503020204020204" pitchFamily="34" charset="-122"/>
                <a:ea typeface="微软雅黑" panose="020B0503020204020204" pitchFamily="34" charset="-122"/>
              </a:rPr>
              <a:t>29</a:t>
            </a:r>
            <a:r>
              <a:rPr lang="zh-CN" altLang="en-US" sz="1300" dirty="0">
                <a:latin typeface="微软雅黑" panose="020B0503020204020204" pitchFamily="34" charset="-122"/>
                <a:ea typeface="微软雅黑" panose="020B0503020204020204" pitchFamily="34" charset="-122"/>
              </a:rPr>
              <a:t>日，号称“王牌”军的美军陆战第</a:t>
            </a:r>
            <a:r>
              <a:rPr lang="en-US" altLang="zh-CN" sz="1300" dirty="0">
                <a:latin typeface="微软雅黑" panose="020B0503020204020204" pitchFamily="34" charset="-122"/>
                <a:ea typeface="微软雅黑" panose="020B0503020204020204" pitchFamily="34" charset="-122"/>
              </a:rPr>
              <a:t>1</a:t>
            </a:r>
            <a:r>
              <a:rPr lang="zh-CN" altLang="en-US" sz="1300" dirty="0">
                <a:latin typeface="微软雅黑" panose="020B0503020204020204" pitchFamily="34" charset="-122"/>
                <a:ea typeface="微软雅黑" panose="020B0503020204020204" pitchFamily="34" charset="-122"/>
              </a:rPr>
              <a:t>师开始向小高岭进攻，猛烈的炮火将大部工事摧毁，他带领全排迅速抢修工事，做好战斗准备，待美军靠近到只有</a:t>
            </a:r>
            <a:r>
              <a:rPr lang="en-US" altLang="zh-CN" sz="1300" dirty="0">
                <a:latin typeface="微软雅黑" panose="020B0503020204020204" pitchFamily="34" charset="-122"/>
                <a:ea typeface="微软雅黑" panose="020B0503020204020204" pitchFamily="34" charset="-122"/>
              </a:rPr>
              <a:t>30</a:t>
            </a:r>
            <a:r>
              <a:rPr lang="zh-CN" altLang="en-US" sz="1300" dirty="0">
                <a:latin typeface="微软雅黑" panose="020B0503020204020204" pitchFamily="34" charset="-122"/>
                <a:ea typeface="微软雅黑" panose="020B0503020204020204" pitchFamily="34" charset="-122"/>
              </a:rPr>
              <a:t>米时，带领全排突然射击，迅猛打退了美军的第一次进攻。接着，美军组织</a:t>
            </a:r>
            <a:r>
              <a:rPr lang="en-US" altLang="zh-CN" sz="1300" dirty="0">
                <a:latin typeface="微软雅黑" panose="020B0503020204020204" pitchFamily="34" charset="-122"/>
                <a:ea typeface="微软雅黑" panose="020B0503020204020204" pitchFamily="34" charset="-122"/>
              </a:rPr>
              <a:t>2</a:t>
            </a:r>
            <a:r>
              <a:rPr lang="zh-CN" altLang="en-US" sz="1300" dirty="0">
                <a:latin typeface="微软雅黑" panose="020B0503020204020204" pitchFamily="34" charset="-122"/>
                <a:ea typeface="微软雅黑" panose="020B0503020204020204" pitchFamily="34" charset="-122"/>
              </a:rPr>
              <a:t>个连的兵力，在</a:t>
            </a:r>
            <a:r>
              <a:rPr lang="en-US" altLang="zh-CN" sz="1300" dirty="0">
                <a:latin typeface="微软雅黑" panose="020B0503020204020204" pitchFamily="34" charset="-122"/>
                <a:ea typeface="微软雅黑" panose="020B0503020204020204" pitchFamily="34" charset="-122"/>
              </a:rPr>
              <a:t>8</a:t>
            </a:r>
            <a:r>
              <a:rPr lang="zh-CN" altLang="en-US" sz="1300" dirty="0">
                <a:latin typeface="微软雅黑" panose="020B0503020204020204" pitchFamily="34" charset="-122"/>
                <a:ea typeface="微软雅黑" panose="020B0503020204020204" pitchFamily="34" charset="-122"/>
              </a:rPr>
              <a:t>辆坦克的掩护下再次发起进攻，他指挥战士奋勇冲入敌群，用刺刀、枪托、铁锨展开拼杀。激战中，又一批美军涌上山顶，他亲率第</a:t>
            </a:r>
            <a:r>
              <a:rPr lang="en-US" altLang="zh-CN" sz="1300" dirty="0">
                <a:latin typeface="微软雅黑" panose="020B0503020204020204" pitchFamily="34" charset="-122"/>
                <a:ea typeface="微软雅黑" panose="020B0503020204020204" pitchFamily="34" charset="-122"/>
              </a:rPr>
              <a:t>7</a:t>
            </a:r>
            <a:r>
              <a:rPr lang="zh-CN" altLang="en-US" sz="1300" dirty="0">
                <a:latin typeface="微软雅黑" panose="020B0503020204020204" pitchFamily="34" charset="-122"/>
                <a:ea typeface="微软雅黑" panose="020B0503020204020204" pitchFamily="34" charset="-122"/>
              </a:rPr>
              <a:t>班和第</a:t>
            </a:r>
            <a:r>
              <a:rPr lang="en-US" altLang="zh-CN" sz="1300" dirty="0">
                <a:latin typeface="微软雅黑" panose="020B0503020204020204" pitchFamily="34" charset="-122"/>
                <a:ea typeface="微软雅黑" panose="020B0503020204020204" pitchFamily="34" charset="-122"/>
              </a:rPr>
              <a:t>9</a:t>
            </a:r>
            <a:r>
              <a:rPr lang="zh-CN" altLang="en-US" sz="1300" dirty="0">
                <a:latin typeface="微软雅黑" panose="020B0503020204020204" pitchFamily="34" charset="-122"/>
                <a:ea typeface="微软雅黑" panose="020B0503020204020204" pitchFamily="34" charset="-122"/>
              </a:rPr>
              <a:t>班正面抗击，指挥第</a:t>
            </a:r>
            <a:r>
              <a:rPr lang="en-US" altLang="zh-CN" sz="1300" dirty="0">
                <a:latin typeface="微软雅黑" panose="020B0503020204020204" pitchFamily="34" charset="-122"/>
                <a:ea typeface="微软雅黑" panose="020B0503020204020204" pitchFamily="34" charset="-122"/>
              </a:rPr>
              <a:t>8</a:t>
            </a:r>
            <a:r>
              <a:rPr lang="zh-CN" altLang="en-US" sz="1300" dirty="0">
                <a:latin typeface="微软雅黑" panose="020B0503020204020204" pitchFamily="34" charset="-122"/>
                <a:ea typeface="微软雅黑" panose="020B0503020204020204" pitchFamily="34" charset="-122"/>
              </a:rPr>
              <a:t>班从山腰插向敌后，再次将美军击退。美军遂以空中和地面炮火对小高岭实施狂轰滥炸，随后发起集团冲锋。他率领全排顽强抗击，以“人在阵地在”的英雄气概，接连击退美军</a:t>
            </a:r>
            <a:r>
              <a:rPr lang="en-US" altLang="zh-CN" sz="1300" dirty="0">
                <a:latin typeface="微软雅黑" panose="020B0503020204020204" pitchFamily="34" charset="-122"/>
                <a:ea typeface="微软雅黑" panose="020B0503020204020204" pitchFamily="34" charset="-122"/>
              </a:rPr>
              <a:t>8</a:t>
            </a:r>
            <a:r>
              <a:rPr lang="zh-CN" altLang="en-US" sz="1300" dirty="0">
                <a:latin typeface="微软雅黑" panose="020B0503020204020204" pitchFamily="34" charset="-122"/>
                <a:ea typeface="微软雅黑" panose="020B0503020204020204" pitchFamily="34" charset="-122"/>
              </a:rPr>
              <a:t>次进攻。当投完手榴弹，射出最后一颗子弹，阵地上只剩他和两名伤员时，又有</a:t>
            </a:r>
            <a:r>
              <a:rPr lang="en-US" altLang="zh-CN" sz="1300" dirty="0">
                <a:latin typeface="微软雅黑" panose="020B0503020204020204" pitchFamily="34" charset="-122"/>
                <a:ea typeface="微软雅黑" panose="020B0503020204020204" pitchFamily="34" charset="-122"/>
              </a:rPr>
              <a:t>40</a:t>
            </a:r>
            <a:r>
              <a:rPr lang="zh-CN" altLang="en-US" sz="1300" dirty="0">
                <a:latin typeface="微软雅黑" panose="020B0503020204020204" pitchFamily="34" charset="-122"/>
                <a:ea typeface="微软雅黑" panose="020B0503020204020204" pitchFamily="34" charset="-122"/>
              </a:rPr>
              <a:t>多名美军爬近山顶。危急关头，他抱起仅有的一包炸药，拉燃导火索，纵身冲向敌群，与爬上阵地的美军同归于尽，英勇捐躯。</a:t>
            </a:r>
            <a:endParaRPr lang="zh-CN" altLang="en-US" sz="1300" dirty="0">
              <a:latin typeface="微软雅黑" panose="020B0503020204020204" pitchFamily="34" charset="-122"/>
              <a:ea typeface="微软雅黑" panose="020B0503020204020204" pitchFamily="34" charset="-122"/>
            </a:endParaRPr>
          </a:p>
        </p:txBody>
      </p:sp>
      <p:sp>
        <p:nvSpPr>
          <p:cNvPr id="8" name="TextBox 7"/>
          <p:cNvSpPr txBox="1"/>
          <p:nvPr/>
        </p:nvSpPr>
        <p:spPr>
          <a:xfrm>
            <a:off x="1181804" y="246055"/>
            <a:ext cx="2031326" cy="369332"/>
          </a:xfrm>
          <a:prstGeom prst="rect">
            <a:avLst/>
          </a:prstGeom>
          <a:noFill/>
        </p:spPr>
        <p:txBody>
          <a:bodyPr wrap="none" rtlCol="0">
            <a:spAutoFit/>
          </a:bodyPr>
          <a:lstStyle/>
          <a:p>
            <a:r>
              <a:rPr lang="zh-CN" altLang="en-US" b="1" dirty="0">
                <a:solidFill>
                  <a:srgbClr val="C00000"/>
                </a:solidFill>
                <a:latin typeface="微软雅黑" panose="020B0503020204020204" pitchFamily="34" charset="-122"/>
                <a:ea typeface="微软雅黑" panose="020B0503020204020204" pitchFamily="34" charset="-122"/>
              </a:rPr>
              <a:t>爱国英雄人物事迹</a:t>
            </a:r>
            <a:endParaRPr lang="zh-CN" altLang="en-US" b="1" dirty="0">
              <a:solidFill>
                <a:srgbClr val="C00000"/>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4" y="1456217"/>
            <a:ext cx="2097838" cy="266688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 presetClass="entr" presetSubtype="0" fill="hold" grpId="0" nodeType="afterEffect">
                                  <p:stCondLst>
                                    <p:cond delay="0"/>
                                  </p:stCondLst>
                                  <p:iterate type="lt">
                                    <p:tmAbs val="30"/>
                                  </p:iterate>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95"/>
            <a:ext cx="9144000" cy="5143309"/>
          </a:xfrm>
          <a:prstGeom prst="rect">
            <a:avLst/>
          </a:prstGeom>
        </p:spPr>
      </p:pic>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31151" y="747385"/>
            <a:ext cx="2037958" cy="4027248"/>
          </a:xfrm>
          <a:prstGeom prst="rect">
            <a:avLst/>
          </a:prstGeom>
        </p:spPr>
      </p:pic>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127236" y="3033438"/>
            <a:ext cx="6016764" cy="1740412"/>
          </a:xfrm>
          <a:prstGeom prst="rect">
            <a:avLst/>
          </a:prstGeom>
        </p:spPr>
      </p:pic>
      <p:sp>
        <p:nvSpPr>
          <p:cNvPr id="8" name="TextBox 7"/>
          <p:cNvSpPr txBox="1"/>
          <p:nvPr/>
        </p:nvSpPr>
        <p:spPr>
          <a:xfrm>
            <a:off x="1238401" y="1283681"/>
            <a:ext cx="4801314" cy="1477328"/>
          </a:xfrm>
          <a:prstGeom prst="rect">
            <a:avLst/>
          </a:prstGeom>
          <a:noFill/>
        </p:spPr>
        <p:txBody>
          <a:bodyPr wrap="none" rtlCol="0">
            <a:spAutoFit/>
          </a:bodyPr>
          <a:lstStyle/>
          <a:p>
            <a:r>
              <a:rPr lang="zh-CN" altLang="en-US" sz="9000" dirty="0">
                <a:solidFill>
                  <a:srgbClr val="C00000"/>
                </a:solidFill>
                <a:latin typeface="李旭科书法" panose="02000603000000000000" pitchFamily="2" charset="-122"/>
                <a:ea typeface="李旭科书法" panose="02000603000000000000" pitchFamily="2" charset="-122"/>
              </a:rPr>
              <a:t>感谢观看</a:t>
            </a:r>
            <a:endParaRPr lang="zh-CN" altLang="en-US" sz="9000" dirty="0">
              <a:solidFill>
                <a:srgbClr val="C00000"/>
              </a:solidFill>
              <a:latin typeface="李旭科书法" panose="02000603000000000000" pitchFamily="2" charset="-122"/>
              <a:ea typeface="李旭科书法" panose="02000603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2000"/>
                                        <p:tgtEl>
                                          <p:spTgt spid="6"/>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3000"/>
                            </p:stCondLst>
                            <p:childTnLst>
                              <p:par>
                                <p:cTn id="15" presetID="53" presetClass="entr" presetSubtype="16"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3000" fill="hold"/>
                                        <p:tgtEl>
                                          <p:spTgt spid="8"/>
                                        </p:tgtEl>
                                        <p:attrNameLst>
                                          <p:attrName>ppt_w</p:attrName>
                                        </p:attrNameLst>
                                      </p:cBhvr>
                                      <p:tavLst>
                                        <p:tav tm="0">
                                          <p:val>
                                            <p:fltVal val="0"/>
                                          </p:val>
                                        </p:tav>
                                        <p:tav tm="100000">
                                          <p:val>
                                            <p:strVal val="#ppt_w"/>
                                          </p:val>
                                        </p:tav>
                                      </p:tavLst>
                                    </p:anim>
                                    <p:anim calcmode="lin" valueType="num">
                                      <p:cBhvr>
                                        <p:cTn id="18" dur="3000" fill="hold"/>
                                        <p:tgtEl>
                                          <p:spTgt spid="8"/>
                                        </p:tgtEl>
                                        <p:attrNameLst>
                                          <p:attrName>ppt_h</p:attrName>
                                        </p:attrNameLst>
                                      </p:cBhvr>
                                      <p:tavLst>
                                        <p:tav tm="0">
                                          <p:val>
                                            <p:fltVal val="0"/>
                                          </p:val>
                                        </p:tav>
                                        <p:tav tm="100000">
                                          <p:val>
                                            <p:strVal val="#ppt_h"/>
                                          </p:val>
                                        </p:tav>
                                      </p:tavLst>
                                    </p:anim>
                                    <p:animEffect transition="in" filter="fade">
                                      <p:cBhvr>
                                        <p:cTn id="19"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95"/>
            <a:ext cx="9144000" cy="5143309"/>
          </a:xfrm>
          <a:prstGeom prst="rect">
            <a:avLst/>
          </a:prstGeom>
        </p:spPr>
      </p:pic>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717036"/>
            <a:ext cx="9144000" cy="1426464"/>
          </a:xfrm>
          <a:prstGeom prst="rect">
            <a:avLst/>
          </a:prstGeom>
        </p:spPr>
      </p:pic>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3717036"/>
            <a:ext cx="2584709" cy="1283211"/>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80830" y="1960214"/>
            <a:ext cx="963170" cy="2450597"/>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01506" y="3575618"/>
            <a:ext cx="3142494" cy="1554483"/>
          </a:xfrm>
          <a:prstGeom prst="rect">
            <a:avLst/>
          </a:prstGeom>
        </p:spPr>
      </p:pic>
      <p:grpSp>
        <p:nvGrpSpPr>
          <p:cNvPr id="21" name="组合 20"/>
          <p:cNvGrpSpPr/>
          <p:nvPr/>
        </p:nvGrpSpPr>
        <p:grpSpPr>
          <a:xfrm>
            <a:off x="953557" y="984777"/>
            <a:ext cx="969963" cy="971550"/>
            <a:chOff x="560388" y="857251"/>
            <a:chExt cx="969963" cy="971550"/>
          </a:xfrm>
          <a:solidFill>
            <a:schemeClr val="tx1">
              <a:lumMod val="65000"/>
              <a:lumOff val="35000"/>
            </a:schemeClr>
          </a:solidFill>
        </p:grpSpPr>
        <p:sp>
          <p:nvSpPr>
            <p:cNvPr id="11" name="Freeform 7"/>
            <p:cNvSpPr>
              <a:spLocks noEditPoints="1"/>
            </p:cNvSpPr>
            <p:nvPr/>
          </p:nvSpPr>
          <p:spPr bwMode="auto">
            <a:xfrm>
              <a:off x="560388" y="857251"/>
              <a:ext cx="969963" cy="971550"/>
            </a:xfrm>
            <a:custGeom>
              <a:avLst/>
              <a:gdLst>
                <a:gd name="T0" fmla="*/ 20 w 2705"/>
                <a:gd name="T1" fmla="*/ 0 h 2705"/>
                <a:gd name="T2" fmla="*/ 2705 w 2705"/>
                <a:gd name="T3" fmla="*/ 0 h 2705"/>
                <a:gd name="T4" fmla="*/ 2705 w 2705"/>
                <a:gd name="T5" fmla="*/ 2705 h 2705"/>
                <a:gd name="T6" fmla="*/ 0 w 2705"/>
                <a:gd name="T7" fmla="*/ 2705 h 2705"/>
                <a:gd name="T8" fmla="*/ 0 w 2705"/>
                <a:gd name="T9" fmla="*/ 0 h 2705"/>
                <a:gd name="T10" fmla="*/ 20 w 2705"/>
                <a:gd name="T11" fmla="*/ 0 h 2705"/>
                <a:gd name="T12" fmla="*/ 2665 w 2705"/>
                <a:gd name="T13" fmla="*/ 40 h 2705"/>
                <a:gd name="T14" fmla="*/ 40 w 2705"/>
                <a:gd name="T15" fmla="*/ 40 h 2705"/>
                <a:gd name="T16" fmla="*/ 40 w 2705"/>
                <a:gd name="T17" fmla="*/ 2665 h 2705"/>
                <a:gd name="T18" fmla="*/ 2665 w 2705"/>
                <a:gd name="T19" fmla="*/ 2665 h 2705"/>
                <a:gd name="T20" fmla="*/ 2665 w 2705"/>
                <a:gd name="T21" fmla="*/ 40 h 2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05" h="2705">
                  <a:moveTo>
                    <a:pt x="20" y="0"/>
                  </a:moveTo>
                  <a:lnTo>
                    <a:pt x="2705" y="0"/>
                  </a:lnTo>
                  <a:lnTo>
                    <a:pt x="2705" y="2705"/>
                  </a:lnTo>
                  <a:lnTo>
                    <a:pt x="0" y="2705"/>
                  </a:lnTo>
                  <a:lnTo>
                    <a:pt x="0" y="0"/>
                  </a:lnTo>
                  <a:lnTo>
                    <a:pt x="20" y="0"/>
                  </a:lnTo>
                  <a:close/>
                  <a:moveTo>
                    <a:pt x="2665" y="40"/>
                  </a:moveTo>
                  <a:lnTo>
                    <a:pt x="40" y="40"/>
                  </a:lnTo>
                  <a:lnTo>
                    <a:pt x="40" y="2665"/>
                  </a:lnTo>
                  <a:lnTo>
                    <a:pt x="2665" y="2665"/>
                  </a:lnTo>
                  <a:lnTo>
                    <a:pt x="2665" y="4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 name="Freeform 8"/>
            <p:cNvSpPr>
              <a:spLocks noEditPoints="1"/>
            </p:cNvSpPr>
            <p:nvPr/>
          </p:nvSpPr>
          <p:spPr bwMode="auto">
            <a:xfrm>
              <a:off x="561975" y="858838"/>
              <a:ext cx="944563" cy="946150"/>
            </a:xfrm>
            <a:custGeom>
              <a:avLst/>
              <a:gdLst>
                <a:gd name="T0" fmla="*/ 57 w 2630"/>
                <a:gd name="T1" fmla="*/ 85 h 2630"/>
                <a:gd name="T2" fmla="*/ 28 w 2630"/>
                <a:gd name="T3" fmla="*/ 0 h 2630"/>
                <a:gd name="T4" fmla="*/ 2630 w 2630"/>
                <a:gd name="T5" fmla="*/ 2602 h 2630"/>
                <a:gd name="T6" fmla="*/ 2546 w 2630"/>
                <a:gd name="T7" fmla="*/ 2574 h 2630"/>
                <a:gd name="T8" fmla="*/ 2630 w 2630"/>
                <a:gd name="T9" fmla="*/ 2602 h 2630"/>
                <a:gd name="T10" fmla="*/ 2461 w 2630"/>
                <a:gd name="T11" fmla="*/ 2489 h 2630"/>
                <a:gd name="T12" fmla="*/ 2432 w 2630"/>
                <a:gd name="T13" fmla="*/ 2404 h 2630"/>
                <a:gd name="T14" fmla="*/ 2348 w 2630"/>
                <a:gd name="T15" fmla="*/ 2319 h 2630"/>
                <a:gd name="T16" fmla="*/ 2263 w 2630"/>
                <a:gd name="T17" fmla="*/ 2291 h 2630"/>
                <a:gd name="T18" fmla="*/ 2348 w 2630"/>
                <a:gd name="T19" fmla="*/ 2319 h 2630"/>
                <a:gd name="T20" fmla="*/ 2178 w 2630"/>
                <a:gd name="T21" fmla="*/ 2206 h 2630"/>
                <a:gd name="T22" fmla="*/ 2150 w 2630"/>
                <a:gd name="T23" fmla="*/ 2121 h 2630"/>
                <a:gd name="T24" fmla="*/ 2065 w 2630"/>
                <a:gd name="T25" fmla="*/ 2036 h 2630"/>
                <a:gd name="T26" fmla="*/ 1980 w 2630"/>
                <a:gd name="T27" fmla="*/ 2008 h 2630"/>
                <a:gd name="T28" fmla="*/ 2065 w 2630"/>
                <a:gd name="T29" fmla="*/ 2036 h 2630"/>
                <a:gd name="T30" fmla="*/ 1895 w 2630"/>
                <a:gd name="T31" fmla="*/ 1923 h 2630"/>
                <a:gd name="T32" fmla="*/ 1867 w 2630"/>
                <a:gd name="T33" fmla="*/ 1838 h 2630"/>
                <a:gd name="T34" fmla="*/ 1782 w 2630"/>
                <a:gd name="T35" fmla="*/ 1754 h 2630"/>
                <a:gd name="T36" fmla="*/ 1697 w 2630"/>
                <a:gd name="T37" fmla="*/ 1725 h 2630"/>
                <a:gd name="T38" fmla="*/ 1782 w 2630"/>
                <a:gd name="T39" fmla="*/ 1754 h 2630"/>
                <a:gd name="T40" fmla="*/ 1612 w 2630"/>
                <a:gd name="T41" fmla="*/ 1640 h 2630"/>
                <a:gd name="T42" fmla="*/ 1584 w 2630"/>
                <a:gd name="T43" fmla="*/ 1556 h 2630"/>
                <a:gd name="T44" fmla="*/ 1499 w 2630"/>
                <a:gd name="T45" fmla="*/ 1471 h 2630"/>
                <a:gd name="T46" fmla="*/ 1414 w 2630"/>
                <a:gd name="T47" fmla="*/ 1442 h 2630"/>
                <a:gd name="T48" fmla="*/ 1499 w 2630"/>
                <a:gd name="T49" fmla="*/ 1471 h 2630"/>
                <a:gd name="T50" fmla="*/ 1329 w 2630"/>
                <a:gd name="T51" fmla="*/ 1358 h 2630"/>
                <a:gd name="T52" fmla="*/ 1301 w 2630"/>
                <a:gd name="T53" fmla="*/ 1273 h 2630"/>
                <a:gd name="T54" fmla="*/ 1216 w 2630"/>
                <a:gd name="T55" fmla="*/ 1188 h 2630"/>
                <a:gd name="T56" fmla="*/ 1131 w 2630"/>
                <a:gd name="T57" fmla="*/ 1160 h 2630"/>
                <a:gd name="T58" fmla="*/ 1216 w 2630"/>
                <a:gd name="T59" fmla="*/ 1188 h 2630"/>
                <a:gd name="T60" fmla="*/ 1046 w 2630"/>
                <a:gd name="T61" fmla="*/ 1075 h 2630"/>
                <a:gd name="T62" fmla="*/ 1018 w 2630"/>
                <a:gd name="T63" fmla="*/ 990 h 2630"/>
                <a:gd name="T64" fmla="*/ 933 w 2630"/>
                <a:gd name="T65" fmla="*/ 905 h 2630"/>
                <a:gd name="T66" fmla="*/ 848 w 2630"/>
                <a:gd name="T67" fmla="*/ 877 h 2630"/>
                <a:gd name="T68" fmla="*/ 933 w 2630"/>
                <a:gd name="T69" fmla="*/ 905 h 2630"/>
                <a:gd name="T70" fmla="*/ 764 w 2630"/>
                <a:gd name="T71" fmla="*/ 792 h 2630"/>
                <a:gd name="T72" fmla="*/ 735 w 2630"/>
                <a:gd name="T73" fmla="*/ 707 h 2630"/>
                <a:gd name="T74" fmla="*/ 650 w 2630"/>
                <a:gd name="T75" fmla="*/ 622 h 2630"/>
                <a:gd name="T76" fmla="*/ 566 w 2630"/>
                <a:gd name="T77" fmla="*/ 594 h 2630"/>
                <a:gd name="T78" fmla="*/ 650 w 2630"/>
                <a:gd name="T79" fmla="*/ 622 h 2630"/>
                <a:gd name="T80" fmla="*/ 481 w 2630"/>
                <a:gd name="T81" fmla="*/ 509 h 2630"/>
                <a:gd name="T82" fmla="*/ 452 w 2630"/>
                <a:gd name="T83" fmla="*/ 424 h 2630"/>
                <a:gd name="T84" fmla="*/ 368 w 2630"/>
                <a:gd name="T85" fmla="*/ 339 h 2630"/>
                <a:gd name="T86" fmla="*/ 283 w 2630"/>
                <a:gd name="T87" fmla="*/ 311 h 2630"/>
                <a:gd name="T88" fmla="*/ 368 w 2630"/>
                <a:gd name="T89" fmla="*/ 339 h 2630"/>
                <a:gd name="T90" fmla="*/ 198 w 2630"/>
                <a:gd name="T91" fmla="*/ 226 h 2630"/>
                <a:gd name="T92" fmla="*/ 170 w 2630"/>
                <a:gd name="T93" fmla="*/ 141 h 2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30" h="2630">
                  <a:moveTo>
                    <a:pt x="85" y="57"/>
                  </a:moveTo>
                  <a:lnTo>
                    <a:pt x="57" y="85"/>
                  </a:lnTo>
                  <a:lnTo>
                    <a:pt x="0" y="28"/>
                  </a:lnTo>
                  <a:lnTo>
                    <a:pt x="28" y="0"/>
                  </a:lnTo>
                  <a:lnTo>
                    <a:pt x="85" y="57"/>
                  </a:lnTo>
                  <a:close/>
                  <a:moveTo>
                    <a:pt x="2630" y="2602"/>
                  </a:moveTo>
                  <a:lnTo>
                    <a:pt x="2602" y="2630"/>
                  </a:lnTo>
                  <a:lnTo>
                    <a:pt x="2546" y="2574"/>
                  </a:lnTo>
                  <a:lnTo>
                    <a:pt x="2574" y="2546"/>
                  </a:lnTo>
                  <a:lnTo>
                    <a:pt x="2630" y="2602"/>
                  </a:lnTo>
                  <a:close/>
                  <a:moveTo>
                    <a:pt x="2489" y="2461"/>
                  </a:moveTo>
                  <a:lnTo>
                    <a:pt x="2461" y="2489"/>
                  </a:lnTo>
                  <a:lnTo>
                    <a:pt x="2404" y="2432"/>
                  </a:lnTo>
                  <a:lnTo>
                    <a:pt x="2432" y="2404"/>
                  </a:lnTo>
                  <a:lnTo>
                    <a:pt x="2489" y="2461"/>
                  </a:lnTo>
                  <a:close/>
                  <a:moveTo>
                    <a:pt x="2348" y="2319"/>
                  </a:moveTo>
                  <a:lnTo>
                    <a:pt x="2319" y="2348"/>
                  </a:lnTo>
                  <a:lnTo>
                    <a:pt x="2263" y="2291"/>
                  </a:lnTo>
                  <a:lnTo>
                    <a:pt x="2291" y="2263"/>
                  </a:lnTo>
                  <a:lnTo>
                    <a:pt x="2348" y="2319"/>
                  </a:lnTo>
                  <a:close/>
                  <a:moveTo>
                    <a:pt x="2206" y="2178"/>
                  </a:moveTo>
                  <a:lnTo>
                    <a:pt x="2178" y="2206"/>
                  </a:lnTo>
                  <a:lnTo>
                    <a:pt x="2121" y="2150"/>
                  </a:lnTo>
                  <a:lnTo>
                    <a:pt x="2150" y="2121"/>
                  </a:lnTo>
                  <a:lnTo>
                    <a:pt x="2206" y="2178"/>
                  </a:lnTo>
                  <a:close/>
                  <a:moveTo>
                    <a:pt x="2065" y="2036"/>
                  </a:moveTo>
                  <a:lnTo>
                    <a:pt x="2036" y="2065"/>
                  </a:lnTo>
                  <a:lnTo>
                    <a:pt x="1980" y="2008"/>
                  </a:lnTo>
                  <a:lnTo>
                    <a:pt x="2008" y="1980"/>
                  </a:lnTo>
                  <a:lnTo>
                    <a:pt x="2065" y="2036"/>
                  </a:lnTo>
                  <a:close/>
                  <a:moveTo>
                    <a:pt x="1923" y="1895"/>
                  </a:moveTo>
                  <a:lnTo>
                    <a:pt x="1895" y="1923"/>
                  </a:lnTo>
                  <a:lnTo>
                    <a:pt x="1838" y="1867"/>
                  </a:lnTo>
                  <a:lnTo>
                    <a:pt x="1867" y="1838"/>
                  </a:lnTo>
                  <a:lnTo>
                    <a:pt x="1923" y="1895"/>
                  </a:lnTo>
                  <a:close/>
                  <a:moveTo>
                    <a:pt x="1782" y="1754"/>
                  </a:moveTo>
                  <a:lnTo>
                    <a:pt x="1754" y="1782"/>
                  </a:lnTo>
                  <a:lnTo>
                    <a:pt x="1697" y="1725"/>
                  </a:lnTo>
                  <a:lnTo>
                    <a:pt x="1725" y="1697"/>
                  </a:lnTo>
                  <a:lnTo>
                    <a:pt x="1782" y="1754"/>
                  </a:lnTo>
                  <a:close/>
                  <a:moveTo>
                    <a:pt x="1640" y="1612"/>
                  </a:moveTo>
                  <a:lnTo>
                    <a:pt x="1612" y="1640"/>
                  </a:lnTo>
                  <a:lnTo>
                    <a:pt x="1556" y="1584"/>
                  </a:lnTo>
                  <a:lnTo>
                    <a:pt x="1584" y="1556"/>
                  </a:lnTo>
                  <a:lnTo>
                    <a:pt x="1640" y="1612"/>
                  </a:lnTo>
                  <a:close/>
                  <a:moveTo>
                    <a:pt x="1499" y="1471"/>
                  </a:moveTo>
                  <a:lnTo>
                    <a:pt x="1471" y="1499"/>
                  </a:lnTo>
                  <a:lnTo>
                    <a:pt x="1414" y="1442"/>
                  </a:lnTo>
                  <a:lnTo>
                    <a:pt x="1442" y="1414"/>
                  </a:lnTo>
                  <a:lnTo>
                    <a:pt x="1499" y="1471"/>
                  </a:lnTo>
                  <a:close/>
                  <a:moveTo>
                    <a:pt x="1358" y="1329"/>
                  </a:moveTo>
                  <a:lnTo>
                    <a:pt x="1329" y="1358"/>
                  </a:lnTo>
                  <a:lnTo>
                    <a:pt x="1273" y="1301"/>
                  </a:lnTo>
                  <a:lnTo>
                    <a:pt x="1301" y="1273"/>
                  </a:lnTo>
                  <a:lnTo>
                    <a:pt x="1358" y="1329"/>
                  </a:lnTo>
                  <a:close/>
                  <a:moveTo>
                    <a:pt x="1216" y="1188"/>
                  </a:moveTo>
                  <a:lnTo>
                    <a:pt x="1188" y="1216"/>
                  </a:lnTo>
                  <a:lnTo>
                    <a:pt x="1131" y="1160"/>
                  </a:lnTo>
                  <a:lnTo>
                    <a:pt x="1160" y="1131"/>
                  </a:lnTo>
                  <a:lnTo>
                    <a:pt x="1216" y="1188"/>
                  </a:lnTo>
                  <a:close/>
                  <a:moveTo>
                    <a:pt x="1075" y="1046"/>
                  </a:moveTo>
                  <a:lnTo>
                    <a:pt x="1046" y="1075"/>
                  </a:lnTo>
                  <a:lnTo>
                    <a:pt x="990" y="1018"/>
                  </a:lnTo>
                  <a:lnTo>
                    <a:pt x="1018" y="990"/>
                  </a:lnTo>
                  <a:lnTo>
                    <a:pt x="1075" y="1046"/>
                  </a:lnTo>
                  <a:close/>
                  <a:moveTo>
                    <a:pt x="933" y="905"/>
                  </a:moveTo>
                  <a:lnTo>
                    <a:pt x="905" y="933"/>
                  </a:lnTo>
                  <a:lnTo>
                    <a:pt x="848" y="877"/>
                  </a:lnTo>
                  <a:lnTo>
                    <a:pt x="877" y="848"/>
                  </a:lnTo>
                  <a:lnTo>
                    <a:pt x="933" y="905"/>
                  </a:lnTo>
                  <a:close/>
                  <a:moveTo>
                    <a:pt x="792" y="764"/>
                  </a:moveTo>
                  <a:lnTo>
                    <a:pt x="764" y="792"/>
                  </a:lnTo>
                  <a:lnTo>
                    <a:pt x="707" y="735"/>
                  </a:lnTo>
                  <a:lnTo>
                    <a:pt x="735" y="707"/>
                  </a:lnTo>
                  <a:lnTo>
                    <a:pt x="792" y="764"/>
                  </a:lnTo>
                  <a:close/>
                  <a:moveTo>
                    <a:pt x="650" y="622"/>
                  </a:moveTo>
                  <a:lnTo>
                    <a:pt x="622" y="650"/>
                  </a:lnTo>
                  <a:lnTo>
                    <a:pt x="566" y="594"/>
                  </a:lnTo>
                  <a:lnTo>
                    <a:pt x="594" y="566"/>
                  </a:lnTo>
                  <a:lnTo>
                    <a:pt x="650" y="622"/>
                  </a:lnTo>
                  <a:close/>
                  <a:moveTo>
                    <a:pt x="509" y="481"/>
                  </a:moveTo>
                  <a:lnTo>
                    <a:pt x="481" y="509"/>
                  </a:lnTo>
                  <a:lnTo>
                    <a:pt x="424" y="452"/>
                  </a:lnTo>
                  <a:lnTo>
                    <a:pt x="452" y="424"/>
                  </a:lnTo>
                  <a:lnTo>
                    <a:pt x="509" y="481"/>
                  </a:lnTo>
                  <a:close/>
                  <a:moveTo>
                    <a:pt x="368" y="339"/>
                  </a:moveTo>
                  <a:lnTo>
                    <a:pt x="339" y="368"/>
                  </a:lnTo>
                  <a:lnTo>
                    <a:pt x="283" y="311"/>
                  </a:lnTo>
                  <a:lnTo>
                    <a:pt x="311" y="283"/>
                  </a:lnTo>
                  <a:lnTo>
                    <a:pt x="368" y="339"/>
                  </a:lnTo>
                  <a:close/>
                  <a:moveTo>
                    <a:pt x="226" y="198"/>
                  </a:moveTo>
                  <a:lnTo>
                    <a:pt x="198" y="226"/>
                  </a:lnTo>
                  <a:lnTo>
                    <a:pt x="141" y="170"/>
                  </a:lnTo>
                  <a:lnTo>
                    <a:pt x="170" y="141"/>
                  </a:lnTo>
                  <a:lnTo>
                    <a:pt x="226" y="19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 name="Freeform 9"/>
            <p:cNvSpPr>
              <a:spLocks noEditPoints="1"/>
            </p:cNvSpPr>
            <p:nvPr/>
          </p:nvSpPr>
          <p:spPr bwMode="auto">
            <a:xfrm>
              <a:off x="584200" y="858838"/>
              <a:ext cx="944563" cy="946150"/>
            </a:xfrm>
            <a:custGeom>
              <a:avLst/>
              <a:gdLst>
                <a:gd name="T0" fmla="*/ 2546 w 2630"/>
                <a:gd name="T1" fmla="*/ 57 h 2630"/>
                <a:gd name="T2" fmla="*/ 2630 w 2630"/>
                <a:gd name="T3" fmla="*/ 28 h 2630"/>
                <a:gd name="T4" fmla="*/ 28 w 2630"/>
                <a:gd name="T5" fmla="*/ 2630 h 2630"/>
                <a:gd name="T6" fmla="*/ 57 w 2630"/>
                <a:gd name="T7" fmla="*/ 2546 h 2630"/>
                <a:gd name="T8" fmla="*/ 28 w 2630"/>
                <a:gd name="T9" fmla="*/ 2630 h 2630"/>
                <a:gd name="T10" fmla="*/ 141 w 2630"/>
                <a:gd name="T11" fmla="*/ 2461 h 2630"/>
                <a:gd name="T12" fmla="*/ 226 w 2630"/>
                <a:gd name="T13" fmla="*/ 2432 h 2630"/>
                <a:gd name="T14" fmla="*/ 311 w 2630"/>
                <a:gd name="T15" fmla="*/ 2348 h 2630"/>
                <a:gd name="T16" fmla="*/ 339 w 2630"/>
                <a:gd name="T17" fmla="*/ 2263 h 2630"/>
                <a:gd name="T18" fmla="*/ 311 w 2630"/>
                <a:gd name="T19" fmla="*/ 2348 h 2630"/>
                <a:gd name="T20" fmla="*/ 424 w 2630"/>
                <a:gd name="T21" fmla="*/ 2178 h 2630"/>
                <a:gd name="T22" fmla="*/ 509 w 2630"/>
                <a:gd name="T23" fmla="*/ 2150 h 2630"/>
                <a:gd name="T24" fmla="*/ 594 w 2630"/>
                <a:gd name="T25" fmla="*/ 2065 h 2630"/>
                <a:gd name="T26" fmla="*/ 622 w 2630"/>
                <a:gd name="T27" fmla="*/ 1980 h 2630"/>
                <a:gd name="T28" fmla="*/ 594 w 2630"/>
                <a:gd name="T29" fmla="*/ 2065 h 2630"/>
                <a:gd name="T30" fmla="*/ 707 w 2630"/>
                <a:gd name="T31" fmla="*/ 1895 h 2630"/>
                <a:gd name="T32" fmla="*/ 792 w 2630"/>
                <a:gd name="T33" fmla="*/ 1867 h 2630"/>
                <a:gd name="T34" fmla="*/ 877 w 2630"/>
                <a:gd name="T35" fmla="*/ 1782 h 2630"/>
                <a:gd name="T36" fmla="*/ 905 w 2630"/>
                <a:gd name="T37" fmla="*/ 1697 h 2630"/>
                <a:gd name="T38" fmla="*/ 877 w 2630"/>
                <a:gd name="T39" fmla="*/ 1782 h 2630"/>
                <a:gd name="T40" fmla="*/ 990 w 2630"/>
                <a:gd name="T41" fmla="*/ 1612 h 2630"/>
                <a:gd name="T42" fmla="*/ 1075 w 2630"/>
                <a:gd name="T43" fmla="*/ 1584 h 2630"/>
                <a:gd name="T44" fmla="*/ 1160 w 2630"/>
                <a:gd name="T45" fmla="*/ 1499 h 2630"/>
                <a:gd name="T46" fmla="*/ 1188 w 2630"/>
                <a:gd name="T47" fmla="*/ 1414 h 2630"/>
                <a:gd name="T48" fmla="*/ 1160 w 2630"/>
                <a:gd name="T49" fmla="*/ 1499 h 2630"/>
                <a:gd name="T50" fmla="*/ 1273 w 2630"/>
                <a:gd name="T51" fmla="*/ 1329 h 2630"/>
                <a:gd name="T52" fmla="*/ 1358 w 2630"/>
                <a:gd name="T53" fmla="*/ 1301 h 2630"/>
                <a:gd name="T54" fmla="*/ 1443 w 2630"/>
                <a:gd name="T55" fmla="*/ 1216 h 2630"/>
                <a:gd name="T56" fmla="*/ 1471 w 2630"/>
                <a:gd name="T57" fmla="*/ 1131 h 2630"/>
                <a:gd name="T58" fmla="*/ 1443 w 2630"/>
                <a:gd name="T59" fmla="*/ 1216 h 2630"/>
                <a:gd name="T60" fmla="*/ 1556 w 2630"/>
                <a:gd name="T61" fmla="*/ 1046 h 2630"/>
                <a:gd name="T62" fmla="*/ 1641 w 2630"/>
                <a:gd name="T63" fmla="*/ 1018 h 2630"/>
                <a:gd name="T64" fmla="*/ 1725 w 2630"/>
                <a:gd name="T65" fmla="*/ 933 h 2630"/>
                <a:gd name="T66" fmla="*/ 1754 w 2630"/>
                <a:gd name="T67" fmla="*/ 848 h 2630"/>
                <a:gd name="T68" fmla="*/ 1725 w 2630"/>
                <a:gd name="T69" fmla="*/ 933 h 2630"/>
                <a:gd name="T70" fmla="*/ 1838 w 2630"/>
                <a:gd name="T71" fmla="*/ 764 h 2630"/>
                <a:gd name="T72" fmla="*/ 1923 w 2630"/>
                <a:gd name="T73" fmla="*/ 735 h 2630"/>
                <a:gd name="T74" fmla="*/ 2008 w 2630"/>
                <a:gd name="T75" fmla="*/ 650 h 2630"/>
                <a:gd name="T76" fmla="*/ 2036 w 2630"/>
                <a:gd name="T77" fmla="*/ 566 h 2630"/>
                <a:gd name="T78" fmla="*/ 2008 w 2630"/>
                <a:gd name="T79" fmla="*/ 650 h 2630"/>
                <a:gd name="T80" fmla="*/ 2121 w 2630"/>
                <a:gd name="T81" fmla="*/ 481 h 2630"/>
                <a:gd name="T82" fmla="*/ 2206 w 2630"/>
                <a:gd name="T83" fmla="*/ 452 h 2630"/>
                <a:gd name="T84" fmla="*/ 2291 w 2630"/>
                <a:gd name="T85" fmla="*/ 368 h 2630"/>
                <a:gd name="T86" fmla="*/ 2319 w 2630"/>
                <a:gd name="T87" fmla="*/ 283 h 2630"/>
                <a:gd name="T88" fmla="*/ 2291 w 2630"/>
                <a:gd name="T89" fmla="*/ 368 h 2630"/>
                <a:gd name="T90" fmla="*/ 2404 w 2630"/>
                <a:gd name="T91" fmla="*/ 198 h 2630"/>
                <a:gd name="T92" fmla="*/ 2489 w 2630"/>
                <a:gd name="T93" fmla="*/ 170 h 2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30" h="2630">
                  <a:moveTo>
                    <a:pt x="2574" y="85"/>
                  </a:moveTo>
                  <a:lnTo>
                    <a:pt x="2546" y="57"/>
                  </a:lnTo>
                  <a:lnTo>
                    <a:pt x="2602" y="0"/>
                  </a:lnTo>
                  <a:lnTo>
                    <a:pt x="2630" y="28"/>
                  </a:lnTo>
                  <a:lnTo>
                    <a:pt x="2574" y="85"/>
                  </a:lnTo>
                  <a:close/>
                  <a:moveTo>
                    <a:pt x="28" y="2630"/>
                  </a:moveTo>
                  <a:lnTo>
                    <a:pt x="0" y="2602"/>
                  </a:lnTo>
                  <a:lnTo>
                    <a:pt x="57" y="2546"/>
                  </a:lnTo>
                  <a:lnTo>
                    <a:pt x="85" y="2574"/>
                  </a:lnTo>
                  <a:lnTo>
                    <a:pt x="28" y="2630"/>
                  </a:lnTo>
                  <a:close/>
                  <a:moveTo>
                    <a:pt x="170" y="2489"/>
                  </a:moveTo>
                  <a:lnTo>
                    <a:pt x="141" y="2461"/>
                  </a:lnTo>
                  <a:lnTo>
                    <a:pt x="198" y="2404"/>
                  </a:lnTo>
                  <a:lnTo>
                    <a:pt x="226" y="2432"/>
                  </a:lnTo>
                  <a:lnTo>
                    <a:pt x="170" y="2489"/>
                  </a:lnTo>
                  <a:close/>
                  <a:moveTo>
                    <a:pt x="311" y="2348"/>
                  </a:moveTo>
                  <a:lnTo>
                    <a:pt x="283" y="2319"/>
                  </a:lnTo>
                  <a:lnTo>
                    <a:pt x="339" y="2263"/>
                  </a:lnTo>
                  <a:lnTo>
                    <a:pt x="368" y="2291"/>
                  </a:lnTo>
                  <a:lnTo>
                    <a:pt x="311" y="2348"/>
                  </a:lnTo>
                  <a:close/>
                  <a:moveTo>
                    <a:pt x="453" y="2206"/>
                  </a:moveTo>
                  <a:lnTo>
                    <a:pt x="424" y="2178"/>
                  </a:lnTo>
                  <a:lnTo>
                    <a:pt x="481" y="2121"/>
                  </a:lnTo>
                  <a:lnTo>
                    <a:pt x="509" y="2150"/>
                  </a:lnTo>
                  <a:lnTo>
                    <a:pt x="453" y="2206"/>
                  </a:lnTo>
                  <a:close/>
                  <a:moveTo>
                    <a:pt x="594" y="2065"/>
                  </a:moveTo>
                  <a:lnTo>
                    <a:pt x="566" y="2036"/>
                  </a:lnTo>
                  <a:lnTo>
                    <a:pt x="622" y="1980"/>
                  </a:lnTo>
                  <a:lnTo>
                    <a:pt x="651" y="2008"/>
                  </a:lnTo>
                  <a:lnTo>
                    <a:pt x="594" y="2065"/>
                  </a:lnTo>
                  <a:close/>
                  <a:moveTo>
                    <a:pt x="735" y="1923"/>
                  </a:moveTo>
                  <a:lnTo>
                    <a:pt x="707" y="1895"/>
                  </a:lnTo>
                  <a:lnTo>
                    <a:pt x="764" y="1838"/>
                  </a:lnTo>
                  <a:lnTo>
                    <a:pt x="792" y="1867"/>
                  </a:lnTo>
                  <a:lnTo>
                    <a:pt x="735" y="1923"/>
                  </a:lnTo>
                  <a:close/>
                  <a:moveTo>
                    <a:pt x="877" y="1782"/>
                  </a:moveTo>
                  <a:lnTo>
                    <a:pt x="849" y="1754"/>
                  </a:lnTo>
                  <a:lnTo>
                    <a:pt x="905" y="1697"/>
                  </a:lnTo>
                  <a:lnTo>
                    <a:pt x="933" y="1725"/>
                  </a:lnTo>
                  <a:lnTo>
                    <a:pt x="877" y="1782"/>
                  </a:lnTo>
                  <a:close/>
                  <a:moveTo>
                    <a:pt x="1018" y="1640"/>
                  </a:moveTo>
                  <a:lnTo>
                    <a:pt x="990" y="1612"/>
                  </a:lnTo>
                  <a:lnTo>
                    <a:pt x="1047" y="1556"/>
                  </a:lnTo>
                  <a:lnTo>
                    <a:pt x="1075" y="1584"/>
                  </a:lnTo>
                  <a:lnTo>
                    <a:pt x="1018" y="1640"/>
                  </a:lnTo>
                  <a:close/>
                  <a:moveTo>
                    <a:pt x="1160" y="1499"/>
                  </a:moveTo>
                  <a:lnTo>
                    <a:pt x="1131" y="1471"/>
                  </a:lnTo>
                  <a:lnTo>
                    <a:pt x="1188" y="1414"/>
                  </a:lnTo>
                  <a:lnTo>
                    <a:pt x="1216" y="1442"/>
                  </a:lnTo>
                  <a:lnTo>
                    <a:pt x="1160" y="1499"/>
                  </a:lnTo>
                  <a:close/>
                  <a:moveTo>
                    <a:pt x="1301" y="1358"/>
                  </a:moveTo>
                  <a:lnTo>
                    <a:pt x="1273" y="1329"/>
                  </a:lnTo>
                  <a:lnTo>
                    <a:pt x="1329" y="1273"/>
                  </a:lnTo>
                  <a:lnTo>
                    <a:pt x="1358" y="1301"/>
                  </a:lnTo>
                  <a:lnTo>
                    <a:pt x="1301" y="1358"/>
                  </a:lnTo>
                  <a:close/>
                  <a:moveTo>
                    <a:pt x="1443" y="1216"/>
                  </a:moveTo>
                  <a:lnTo>
                    <a:pt x="1414" y="1188"/>
                  </a:lnTo>
                  <a:lnTo>
                    <a:pt x="1471" y="1131"/>
                  </a:lnTo>
                  <a:lnTo>
                    <a:pt x="1499" y="1160"/>
                  </a:lnTo>
                  <a:lnTo>
                    <a:pt x="1443" y="1216"/>
                  </a:lnTo>
                  <a:close/>
                  <a:moveTo>
                    <a:pt x="1584" y="1075"/>
                  </a:moveTo>
                  <a:lnTo>
                    <a:pt x="1556" y="1046"/>
                  </a:lnTo>
                  <a:lnTo>
                    <a:pt x="1612" y="990"/>
                  </a:lnTo>
                  <a:lnTo>
                    <a:pt x="1641" y="1018"/>
                  </a:lnTo>
                  <a:lnTo>
                    <a:pt x="1584" y="1075"/>
                  </a:lnTo>
                  <a:close/>
                  <a:moveTo>
                    <a:pt x="1725" y="933"/>
                  </a:moveTo>
                  <a:lnTo>
                    <a:pt x="1697" y="905"/>
                  </a:lnTo>
                  <a:lnTo>
                    <a:pt x="1754" y="848"/>
                  </a:lnTo>
                  <a:lnTo>
                    <a:pt x="1782" y="877"/>
                  </a:lnTo>
                  <a:lnTo>
                    <a:pt x="1725" y="933"/>
                  </a:lnTo>
                  <a:close/>
                  <a:moveTo>
                    <a:pt x="1867" y="792"/>
                  </a:moveTo>
                  <a:lnTo>
                    <a:pt x="1838" y="764"/>
                  </a:lnTo>
                  <a:lnTo>
                    <a:pt x="1895" y="707"/>
                  </a:lnTo>
                  <a:lnTo>
                    <a:pt x="1923" y="735"/>
                  </a:lnTo>
                  <a:lnTo>
                    <a:pt x="1867" y="792"/>
                  </a:lnTo>
                  <a:close/>
                  <a:moveTo>
                    <a:pt x="2008" y="650"/>
                  </a:moveTo>
                  <a:lnTo>
                    <a:pt x="1980" y="622"/>
                  </a:lnTo>
                  <a:lnTo>
                    <a:pt x="2036" y="566"/>
                  </a:lnTo>
                  <a:lnTo>
                    <a:pt x="2065" y="594"/>
                  </a:lnTo>
                  <a:lnTo>
                    <a:pt x="2008" y="650"/>
                  </a:lnTo>
                  <a:close/>
                  <a:moveTo>
                    <a:pt x="2150" y="509"/>
                  </a:moveTo>
                  <a:lnTo>
                    <a:pt x="2121" y="481"/>
                  </a:lnTo>
                  <a:lnTo>
                    <a:pt x="2178" y="424"/>
                  </a:lnTo>
                  <a:lnTo>
                    <a:pt x="2206" y="452"/>
                  </a:lnTo>
                  <a:lnTo>
                    <a:pt x="2150" y="509"/>
                  </a:lnTo>
                  <a:close/>
                  <a:moveTo>
                    <a:pt x="2291" y="368"/>
                  </a:moveTo>
                  <a:lnTo>
                    <a:pt x="2263" y="339"/>
                  </a:lnTo>
                  <a:lnTo>
                    <a:pt x="2319" y="283"/>
                  </a:lnTo>
                  <a:lnTo>
                    <a:pt x="2348" y="311"/>
                  </a:lnTo>
                  <a:lnTo>
                    <a:pt x="2291" y="368"/>
                  </a:lnTo>
                  <a:close/>
                  <a:moveTo>
                    <a:pt x="2432" y="226"/>
                  </a:moveTo>
                  <a:lnTo>
                    <a:pt x="2404" y="198"/>
                  </a:lnTo>
                  <a:lnTo>
                    <a:pt x="2461" y="141"/>
                  </a:lnTo>
                  <a:lnTo>
                    <a:pt x="2489" y="170"/>
                  </a:lnTo>
                  <a:lnTo>
                    <a:pt x="2432" y="2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 name="Freeform 10"/>
            <p:cNvSpPr>
              <a:spLocks noEditPoints="1"/>
            </p:cNvSpPr>
            <p:nvPr/>
          </p:nvSpPr>
          <p:spPr bwMode="auto">
            <a:xfrm>
              <a:off x="566738" y="1336676"/>
              <a:ext cx="957263" cy="14288"/>
            </a:xfrm>
            <a:custGeom>
              <a:avLst/>
              <a:gdLst>
                <a:gd name="T0" fmla="*/ 80 w 2665"/>
                <a:gd name="T1" fmla="*/ 40 h 40"/>
                <a:gd name="T2" fmla="*/ 0 w 2665"/>
                <a:gd name="T3" fmla="*/ 0 h 40"/>
                <a:gd name="T4" fmla="*/ 2665 w 2665"/>
                <a:gd name="T5" fmla="*/ 0 h 40"/>
                <a:gd name="T6" fmla="*/ 2600 w 2665"/>
                <a:gd name="T7" fmla="*/ 40 h 40"/>
                <a:gd name="T8" fmla="*/ 2665 w 2665"/>
                <a:gd name="T9" fmla="*/ 0 h 40"/>
                <a:gd name="T10" fmla="*/ 2480 w 2665"/>
                <a:gd name="T11" fmla="*/ 40 h 40"/>
                <a:gd name="T12" fmla="*/ 2400 w 2665"/>
                <a:gd name="T13" fmla="*/ 0 h 40"/>
                <a:gd name="T14" fmla="*/ 2280 w 2665"/>
                <a:gd name="T15" fmla="*/ 0 h 40"/>
                <a:gd name="T16" fmla="*/ 2200 w 2665"/>
                <a:gd name="T17" fmla="*/ 40 h 40"/>
                <a:gd name="T18" fmla="*/ 2280 w 2665"/>
                <a:gd name="T19" fmla="*/ 0 h 40"/>
                <a:gd name="T20" fmla="*/ 2080 w 2665"/>
                <a:gd name="T21" fmla="*/ 40 h 40"/>
                <a:gd name="T22" fmla="*/ 2000 w 2665"/>
                <a:gd name="T23" fmla="*/ 0 h 40"/>
                <a:gd name="T24" fmla="*/ 1880 w 2665"/>
                <a:gd name="T25" fmla="*/ 0 h 40"/>
                <a:gd name="T26" fmla="*/ 1800 w 2665"/>
                <a:gd name="T27" fmla="*/ 40 h 40"/>
                <a:gd name="T28" fmla="*/ 1880 w 2665"/>
                <a:gd name="T29" fmla="*/ 0 h 40"/>
                <a:gd name="T30" fmla="*/ 1680 w 2665"/>
                <a:gd name="T31" fmla="*/ 40 h 40"/>
                <a:gd name="T32" fmla="*/ 1600 w 2665"/>
                <a:gd name="T33" fmla="*/ 0 h 40"/>
                <a:gd name="T34" fmla="*/ 1480 w 2665"/>
                <a:gd name="T35" fmla="*/ 0 h 40"/>
                <a:gd name="T36" fmla="*/ 1400 w 2665"/>
                <a:gd name="T37" fmla="*/ 40 h 40"/>
                <a:gd name="T38" fmla="*/ 1480 w 2665"/>
                <a:gd name="T39" fmla="*/ 0 h 40"/>
                <a:gd name="T40" fmla="*/ 1280 w 2665"/>
                <a:gd name="T41" fmla="*/ 40 h 40"/>
                <a:gd name="T42" fmla="*/ 1200 w 2665"/>
                <a:gd name="T43" fmla="*/ 0 h 40"/>
                <a:gd name="T44" fmla="*/ 1080 w 2665"/>
                <a:gd name="T45" fmla="*/ 0 h 40"/>
                <a:gd name="T46" fmla="*/ 1000 w 2665"/>
                <a:gd name="T47" fmla="*/ 40 h 40"/>
                <a:gd name="T48" fmla="*/ 1080 w 2665"/>
                <a:gd name="T49" fmla="*/ 0 h 40"/>
                <a:gd name="T50" fmla="*/ 880 w 2665"/>
                <a:gd name="T51" fmla="*/ 40 h 40"/>
                <a:gd name="T52" fmla="*/ 800 w 2665"/>
                <a:gd name="T53" fmla="*/ 0 h 40"/>
                <a:gd name="T54" fmla="*/ 680 w 2665"/>
                <a:gd name="T55" fmla="*/ 0 h 40"/>
                <a:gd name="T56" fmla="*/ 600 w 2665"/>
                <a:gd name="T57" fmla="*/ 40 h 40"/>
                <a:gd name="T58" fmla="*/ 680 w 2665"/>
                <a:gd name="T59" fmla="*/ 0 h 40"/>
                <a:gd name="T60" fmla="*/ 480 w 2665"/>
                <a:gd name="T61" fmla="*/ 40 h 40"/>
                <a:gd name="T62" fmla="*/ 400 w 2665"/>
                <a:gd name="T63" fmla="*/ 0 h 40"/>
                <a:gd name="T64" fmla="*/ 280 w 2665"/>
                <a:gd name="T65" fmla="*/ 0 h 40"/>
                <a:gd name="T66" fmla="*/ 200 w 2665"/>
                <a:gd name="T67" fmla="*/ 40 h 40"/>
                <a:gd name="T68" fmla="*/ 280 w 2665"/>
                <a:gd name="T6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65" h="40">
                  <a:moveTo>
                    <a:pt x="80" y="0"/>
                  </a:moveTo>
                  <a:lnTo>
                    <a:pt x="80" y="40"/>
                  </a:lnTo>
                  <a:lnTo>
                    <a:pt x="0" y="40"/>
                  </a:lnTo>
                  <a:lnTo>
                    <a:pt x="0" y="0"/>
                  </a:lnTo>
                  <a:lnTo>
                    <a:pt x="80" y="0"/>
                  </a:lnTo>
                  <a:close/>
                  <a:moveTo>
                    <a:pt x="2665" y="0"/>
                  </a:moveTo>
                  <a:lnTo>
                    <a:pt x="2600" y="0"/>
                  </a:lnTo>
                  <a:lnTo>
                    <a:pt x="2600" y="40"/>
                  </a:lnTo>
                  <a:lnTo>
                    <a:pt x="2665" y="40"/>
                  </a:lnTo>
                  <a:lnTo>
                    <a:pt x="2665" y="0"/>
                  </a:lnTo>
                  <a:close/>
                  <a:moveTo>
                    <a:pt x="2480" y="0"/>
                  </a:moveTo>
                  <a:lnTo>
                    <a:pt x="2480" y="40"/>
                  </a:lnTo>
                  <a:lnTo>
                    <a:pt x="2400" y="40"/>
                  </a:lnTo>
                  <a:lnTo>
                    <a:pt x="2400" y="0"/>
                  </a:lnTo>
                  <a:lnTo>
                    <a:pt x="2480" y="0"/>
                  </a:lnTo>
                  <a:close/>
                  <a:moveTo>
                    <a:pt x="2280" y="0"/>
                  </a:moveTo>
                  <a:lnTo>
                    <a:pt x="2280" y="40"/>
                  </a:lnTo>
                  <a:lnTo>
                    <a:pt x="2200" y="40"/>
                  </a:lnTo>
                  <a:lnTo>
                    <a:pt x="2200" y="0"/>
                  </a:lnTo>
                  <a:lnTo>
                    <a:pt x="2280" y="0"/>
                  </a:lnTo>
                  <a:close/>
                  <a:moveTo>
                    <a:pt x="2080" y="0"/>
                  </a:moveTo>
                  <a:lnTo>
                    <a:pt x="2080" y="40"/>
                  </a:lnTo>
                  <a:lnTo>
                    <a:pt x="2000" y="40"/>
                  </a:lnTo>
                  <a:lnTo>
                    <a:pt x="2000" y="0"/>
                  </a:lnTo>
                  <a:lnTo>
                    <a:pt x="2080" y="0"/>
                  </a:lnTo>
                  <a:close/>
                  <a:moveTo>
                    <a:pt x="1880" y="0"/>
                  </a:moveTo>
                  <a:lnTo>
                    <a:pt x="1880" y="40"/>
                  </a:lnTo>
                  <a:lnTo>
                    <a:pt x="1800" y="40"/>
                  </a:lnTo>
                  <a:lnTo>
                    <a:pt x="1800" y="0"/>
                  </a:lnTo>
                  <a:lnTo>
                    <a:pt x="1880" y="0"/>
                  </a:lnTo>
                  <a:close/>
                  <a:moveTo>
                    <a:pt x="1680" y="0"/>
                  </a:moveTo>
                  <a:lnTo>
                    <a:pt x="1680" y="40"/>
                  </a:lnTo>
                  <a:lnTo>
                    <a:pt x="1600" y="40"/>
                  </a:lnTo>
                  <a:lnTo>
                    <a:pt x="1600" y="0"/>
                  </a:lnTo>
                  <a:lnTo>
                    <a:pt x="1680" y="0"/>
                  </a:lnTo>
                  <a:close/>
                  <a:moveTo>
                    <a:pt x="1480" y="0"/>
                  </a:moveTo>
                  <a:lnTo>
                    <a:pt x="1480" y="40"/>
                  </a:lnTo>
                  <a:lnTo>
                    <a:pt x="1400" y="40"/>
                  </a:lnTo>
                  <a:lnTo>
                    <a:pt x="1400" y="0"/>
                  </a:lnTo>
                  <a:lnTo>
                    <a:pt x="1480" y="0"/>
                  </a:lnTo>
                  <a:close/>
                  <a:moveTo>
                    <a:pt x="1280" y="0"/>
                  </a:moveTo>
                  <a:lnTo>
                    <a:pt x="1280" y="40"/>
                  </a:lnTo>
                  <a:lnTo>
                    <a:pt x="1200" y="40"/>
                  </a:lnTo>
                  <a:lnTo>
                    <a:pt x="1200" y="0"/>
                  </a:lnTo>
                  <a:lnTo>
                    <a:pt x="1280" y="0"/>
                  </a:lnTo>
                  <a:close/>
                  <a:moveTo>
                    <a:pt x="1080" y="0"/>
                  </a:moveTo>
                  <a:lnTo>
                    <a:pt x="1080" y="40"/>
                  </a:lnTo>
                  <a:lnTo>
                    <a:pt x="1000" y="40"/>
                  </a:lnTo>
                  <a:lnTo>
                    <a:pt x="1000" y="0"/>
                  </a:lnTo>
                  <a:lnTo>
                    <a:pt x="1080" y="0"/>
                  </a:lnTo>
                  <a:close/>
                  <a:moveTo>
                    <a:pt x="880" y="0"/>
                  </a:moveTo>
                  <a:lnTo>
                    <a:pt x="880" y="40"/>
                  </a:lnTo>
                  <a:lnTo>
                    <a:pt x="800" y="40"/>
                  </a:lnTo>
                  <a:lnTo>
                    <a:pt x="800" y="0"/>
                  </a:lnTo>
                  <a:lnTo>
                    <a:pt x="880" y="0"/>
                  </a:lnTo>
                  <a:close/>
                  <a:moveTo>
                    <a:pt x="680" y="0"/>
                  </a:moveTo>
                  <a:lnTo>
                    <a:pt x="680" y="40"/>
                  </a:lnTo>
                  <a:lnTo>
                    <a:pt x="600" y="40"/>
                  </a:lnTo>
                  <a:lnTo>
                    <a:pt x="600" y="0"/>
                  </a:lnTo>
                  <a:lnTo>
                    <a:pt x="680" y="0"/>
                  </a:lnTo>
                  <a:close/>
                  <a:moveTo>
                    <a:pt x="480" y="0"/>
                  </a:moveTo>
                  <a:lnTo>
                    <a:pt x="480" y="40"/>
                  </a:lnTo>
                  <a:lnTo>
                    <a:pt x="400" y="40"/>
                  </a:lnTo>
                  <a:lnTo>
                    <a:pt x="400" y="0"/>
                  </a:lnTo>
                  <a:lnTo>
                    <a:pt x="480" y="0"/>
                  </a:lnTo>
                  <a:close/>
                  <a:moveTo>
                    <a:pt x="280" y="0"/>
                  </a:moveTo>
                  <a:lnTo>
                    <a:pt x="280" y="40"/>
                  </a:lnTo>
                  <a:lnTo>
                    <a:pt x="200" y="40"/>
                  </a:lnTo>
                  <a:lnTo>
                    <a:pt x="200" y="0"/>
                  </a:lnTo>
                  <a:lnTo>
                    <a:pt x="28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Freeform 11"/>
            <p:cNvSpPr>
              <a:spLocks noEditPoints="1"/>
            </p:cNvSpPr>
            <p:nvPr/>
          </p:nvSpPr>
          <p:spPr bwMode="auto">
            <a:xfrm>
              <a:off x="1038225" y="863601"/>
              <a:ext cx="14288" cy="958850"/>
            </a:xfrm>
            <a:custGeom>
              <a:avLst/>
              <a:gdLst>
                <a:gd name="T0" fmla="*/ 40 w 40"/>
                <a:gd name="T1" fmla="*/ 2585 h 2665"/>
                <a:gd name="T2" fmla="*/ 0 w 40"/>
                <a:gd name="T3" fmla="*/ 2665 h 2665"/>
                <a:gd name="T4" fmla="*/ 0 w 40"/>
                <a:gd name="T5" fmla="*/ 0 h 2665"/>
                <a:gd name="T6" fmla="*/ 40 w 40"/>
                <a:gd name="T7" fmla="*/ 65 h 2665"/>
                <a:gd name="T8" fmla="*/ 0 w 40"/>
                <a:gd name="T9" fmla="*/ 0 h 2665"/>
                <a:gd name="T10" fmla="*/ 40 w 40"/>
                <a:gd name="T11" fmla="*/ 185 h 2665"/>
                <a:gd name="T12" fmla="*/ 0 w 40"/>
                <a:gd name="T13" fmla="*/ 265 h 2665"/>
                <a:gd name="T14" fmla="*/ 0 w 40"/>
                <a:gd name="T15" fmla="*/ 385 h 2665"/>
                <a:gd name="T16" fmla="*/ 40 w 40"/>
                <a:gd name="T17" fmla="*/ 465 h 2665"/>
                <a:gd name="T18" fmla="*/ 0 w 40"/>
                <a:gd name="T19" fmla="*/ 385 h 2665"/>
                <a:gd name="T20" fmla="*/ 40 w 40"/>
                <a:gd name="T21" fmla="*/ 585 h 2665"/>
                <a:gd name="T22" fmla="*/ 0 w 40"/>
                <a:gd name="T23" fmla="*/ 665 h 2665"/>
                <a:gd name="T24" fmla="*/ 0 w 40"/>
                <a:gd name="T25" fmla="*/ 785 h 2665"/>
                <a:gd name="T26" fmla="*/ 40 w 40"/>
                <a:gd name="T27" fmla="*/ 865 h 2665"/>
                <a:gd name="T28" fmla="*/ 0 w 40"/>
                <a:gd name="T29" fmla="*/ 785 h 2665"/>
                <a:gd name="T30" fmla="*/ 40 w 40"/>
                <a:gd name="T31" fmla="*/ 985 h 2665"/>
                <a:gd name="T32" fmla="*/ 0 w 40"/>
                <a:gd name="T33" fmla="*/ 1065 h 2665"/>
                <a:gd name="T34" fmla="*/ 0 w 40"/>
                <a:gd name="T35" fmla="*/ 1185 h 2665"/>
                <a:gd name="T36" fmla="*/ 40 w 40"/>
                <a:gd name="T37" fmla="*/ 1265 h 2665"/>
                <a:gd name="T38" fmla="*/ 0 w 40"/>
                <a:gd name="T39" fmla="*/ 1185 h 2665"/>
                <a:gd name="T40" fmla="*/ 40 w 40"/>
                <a:gd name="T41" fmla="*/ 1385 h 2665"/>
                <a:gd name="T42" fmla="*/ 0 w 40"/>
                <a:gd name="T43" fmla="*/ 1465 h 2665"/>
                <a:gd name="T44" fmla="*/ 0 w 40"/>
                <a:gd name="T45" fmla="*/ 1585 h 2665"/>
                <a:gd name="T46" fmla="*/ 40 w 40"/>
                <a:gd name="T47" fmla="*/ 1665 h 2665"/>
                <a:gd name="T48" fmla="*/ 0 w 40"/>
                <a:gd name="T49" fmla="*/ 1585 h 2665"/>
                <a:gd name="T50" fmla="*/ 40 w 40"/>
                <a:gd name="T51" fmla="*/ 1785 h 2665"/>
                <a:gd name="T52" fmla="*/ 0 w 40"/>
                <a:gd name="T53" fmla="*/ 1865 h 2665"/>
                <a:gd name="T54" fmla="*/ 0 w 40"/>
                <a:gd name="T55" fmla="*/ 1985 h 2665"/>
                <a:gd name="T56" fmla="*/ 40 w 40"/>
                <a:gd name="T57" fmla="*/ 2065 h 2665"/>
                <a:gd name="T58" fmla="*/ 0 w 40"/>
                <a:gd name="T59" fmla="*/ 1985 h 2665"/>
                <a:gd name="T60" fmla="*/ 40 w 40"/>
                <a:gd name="T61" fmla="*/ 2185 h 2665"/>
                <a:gd name="T62" fmla="*/ 0 w 40"/>
                <a:gd name="T63" fmla="*/ 2265 h 2665"/>
                <a:gd name="T64" fmla="*/ 0 w 40"/>
                <a:gd name="T65" fmla="*/ 2385 h 2665"/>
                <a:gd name="T66" fmla="*/ 40 w 40"/>
                <a:gd name="T67" fmla="*/ 2465 h 2665"/>
                <a:gd name="T68" fmla="*/ 0 w 40"/>
                <a:gd name="T69" fmla="*/ 2385 h 2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2665">
                  <a:moveTo>
                    <a:pt x="0" y="2585"/>
                  </a:moveTo>
                  <a:lnTo>
                    <a:pt x="40" y="2585"/>
                  </a:lnTo>
                  <a:lnTo>
                    <a:pt x="40" y="2665"/>
                  </a:lnTo>
                  <a:lnTo>
                    <a:pt x="0" y="2665"/>
                  </a:lnTo>
                  <a:lnTo>
                    <a:pt x="0" y="2585"/>
                  </a:lnTo>
                  <a:close/>
                  <a:moveTo>
                    <a:pt x="0" y="0"/>
                  </a:moveTo>
                  <a:lnTo>
                    <a:pt x="0" y="65"/>
                  </a:lnTo>
                  <a:lnTo>
                    <a:pt x="40" y="65"/>
                  </a:lnTo>
                  <a:lnTo>
                    <a:pt x="40" y="0"/>
                  </a:lnTo>
                  <a:lnTo>
                    <a:pt x="0" y="0"/>
                  </a:lnTo>
                  <a:close/>
                  <a:moveTo>
                    <a:pt x="0" y="185"/>
                  </a:moveTo>
                  <a:lnTo>
                    <a:pt x="40" y="185"/>
                  </a:lnTo>
                  <a:lnTo>
                    <a:pt x="40" y="265"/>
                  </a:lnTo>
                  <a:lnTo>
                    <a:pt x="0" y="265"/>
                  </a:lnTo>
                  <a:lnTo>
                    <a:pt x="0" y="185"/>
                  </a:lnTo>
                  <a:close/>
                  <a:moveTo>
                    <a:pt x="0" y="385"/>
                  </a:moveTo>
                  <a:lnTo>
                    <a:pt x="40" y="385"/>
                  </a:lnTo>
                  <a:lnTo>
                    <a:pt x="40" y="465"/>
                  </a:lnTo>
                  <a:lnTo>
                    <a:pt x="0" y="465"/>
                  </a:lnTo>
                  <a:lnTo>
                    <a:pt x="0" y="385"/>
                  </a:lnTo>
                  <a:close/>
                  <a:moveTo>
                    <a:pt x="0" y="585"/>
                  </a:moveTo>
                  <a:lnTo>
                    <a:pt x="40" y="585"/>
                  </a:lnTo>
                  <a:lnTo>
                    <a:pt x="40" y="665"/>
                  </a:lnTo>
                  <a:lnTo>
                    <a:pt x="0" y="665"/>
                  </a:lnTo>
                  <a:lnTo>
                    <a:pt x="0" y="585"/>
                  </a:lnTo>
                  <a:close/>
                  <a:moveTo>
                    <a:pt x="0" y="785"/>
                  </a:moveTo>
                  <a:lnTo>
                    <a:pt x="40" y="785"/>
                  </a:lnTo>
                  <a:lnTo>
                    <a:pt x="40" y="865"/>
                  </a:lnTo>
                  <a:lnTo>
                    <a:pt x="0" y="865"/>
                  </a:lnTo>
                  <a:lnTo>
                    <a:pt x="0" y="785"/>
                  </a:lnTo>
                  <a:close/>
                  <a:moveTo>
                    <a:pt x="0" y="985"/>
                  </a:moveTo>
                  <a:lnTo>
                    <a:pt x="40" y="985"/>
                  </a:lnTo>
                  <a:lnTo>
                    <a:pt x="40" y="1065"/>
                  </a:lnTo>
                  <a:lnTo>
                    <a:pt x="0" y="1065"/>
                  </a:lnTo>
                  <a:lnTo>
                    <a:pt x="0" y="985"/>
                  </a:lnTo>
                  <a:close/>
                  <a:moveTo>
                    <a:pt x="0" y="1185"/>
                  </a:moveTo>
                  <a:lnTo>
                    <a:pt x="40" y="1185"/>
                  </a:lnTo>
                  <a:lnTo>
                    <a:pt x="40" y="1265"/>
                  </a:lnTo>
                  <a:lnTo>
                    <a:pt x="0" y="1265"/>
                  </a:lnTo>
                  <a:lnTo>
                    <a:pt x="0" y="1185"/>
                  </a:lnTo>
                  <a:close/>
                  <a:moveTo>
                    <a:pt x="0" y="1385"/>
                  </a:moveTo>
                  <a:lnTo>
                    <a:pt x="40" y="1385"/>
                  </a:lnTo>
                  <a:lnTo>
                    <a:pt x="40" y="1465"/>
                  </a:lnTo>
                  <a:lnTo>
                    <a:pt x="0" y="1465"/>
                  </a:lnTo>
                  <a:lnTo>
                    <a:pt x="0" y="1385"/>
                  </a:lnTo>
                  <a:close/>
                  <a:moveTo>
                    <a:pt x="0" y="1585"/>
                  </a:moveTo>
                  <a:lnTo>
                    <a:pt x="40" y="1585"/>
                  </a:lnTo>
                  <a:lnTo>
                    <a:pt x="40" y="1665"/>
                  </a:lnTo>
                  <a:lnTo>
                    <a:pt x="0" y="1665"/>
                  </a:lnTo>
                  <a:lnTo>
                    <a:pt x="0" y="1585"/>
                  </a:lnTo>
                  <a:close/>
                  <a:moveTo>
                    <a:pt x="0" y="1785"/>
                  </a:moveTo>
                  <a:lnTo>
                    <a:pt x="40" y="1785"/>
                  </a:lnTo>
                  <a:lnTo>
                    <a:pt x="40" y="1865"/>
                  </a:lnTo>
                  <a:lnTo>
                    <a:pt x="0" y="1865"/>
                  </a:lnTo>
                  <a:lnTo>
                    <a:pt x="0" y="1785"/>
                  </a:lnTo>
                  <a:close/>
                  <a:moveTo>
                    <a:pt x="0" y="1985"/>
                  </a:moveTo>
                  <a:lnTo>
                    <a:pt x="40" y="1985"/>
                  </a:lnTo>
                  <a:lnTo>
                    <a:pt x="40" y="2065"/>
                  </a:lnTo>
                  <a:lnTo>
                    <a:pt x="0" y="2065"/>
                  </a:lnTo>
                  <a:lnTo>
                    <a:pt x="0" y="1985"/>
                  </a:lnTo>
                  <a:close/>
                  <a:moveTo>
                    <a:pt x="0" y="2185"/>
                  </a:moveTo>
                  <a:lnTo>
                    <a:pt x="40" y="2185"/>
                  </a:lnTo>
                  <a:lnTo>
                    <a:pt x="40" y="2265"/>
                  </a:lnTo>
                  <a:lnTo>
                    <a:pt x="0" y="2265"/>
                  </a:lnTo>
                  <a:lnTo>
                    <a:pt x="0" y="2185"/>
                  </a:lnTo>
                  <a:close/>
                  <a:moveTo>
                    <a:pt x="0" y="2385"/>
                  </a:moveTo>
                  <a:lnTo>
                    <a:pt x="40" y="2385"/>
                  </a:lnTo>
                  <a:lnTo>
                    <a:pt x="40" y="2465"/>
                  </a:lnTo>
                  <a:lnTo>
                    <a:pt x="0" y="2465"/>
                  </a:lnTo>
                  <a:lnTo>
                    <a:pt x="0" y="238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2" name="组合 21"/>
          <p:cNvGrpSpPr/>
          <p:nvPr/>
        </p:nvGrpSpPr>
        <p:grpSpPr>
          <a:xfrm>
            <a:off x="953557" y="2143652"/>
            <a:ext cx="969963" cy="971550"/>
            <a:chOff x="560388" y="2016126"/>
            <a:chExt cx="969963" cy="971550"/>
          </a:xfrm>
          <a:solidFill>
            <a:schemeClr val="tx1">
              <a:lumMod val="65000"/>
              <a:lumOff val="35000"/>
            </a:schemeClr>
          </a:solidFill>
        </p:grpSpPr>
        <p:sp>
          <p:nvSpPr>
            <p:cNvPr id="16" name="Freeform 12"/>
            <p:cNvSpPr>
              <a:spLocks noEditPoints="1"/>
            </p:cNvSpPr>
            <p:nvPr/>
          </p:nvSpPr>
          <p:spPr bwMode="auto">
            <a:xfrm>
              <a:off x="560388" y="2016126"/>
              <a:ext cx="969963" cy="971550"/>
            </a:xfrm>
            <a:custGeom>
              <a:avLst/>
              <a:gdLst>
                <a:gd name="T0" fmla="*/ 20 w 2705"/>
                <a:gd name="T1" fmla="*/ 0 h 2705"/>
                <a:gd name="T2" fmla="*/ 2705 w 2705"/>
                <a:gd name="T3" fmla="*/ 0 h 2705"/>
                <a:gd name="T4" fmla="*/ 2705 w 2705"/>
                <a:gd name="T5" fmla="*/ 2705 h 2705"/>
                <a:gd name="T6" fmla="*/ 0 w 2705"/>
                <a:gd name="T7" fmla="*/ 2705 h 2705"/>
                <a:gd name="T8" fmla="*/ 0 w 2705"/>
                <a:gd name="T9" fmla="*/ 0 h 2705"/>
                <a:gd name="T10" fmla="*/ 20 w 2705"/>
                <a:gd name="T11" fmla="*/ 0 h 2705"/>
                <a:gd name="T12" fmla="*/ 2665 w 2705"/>
                <a:gd name="T13" fmla="*/ 40 h 2705"/>
                <a:gd name="T14" fmla="*/ 40 w 2705"/>
                <a:gd name="T15" fmla="*/ 40 h 2705"/>
                <a:gd name="T16" fmla="*/ 40 w 2705"/>
                <a:gd name="T17" fmla="*/ 2665 h 2705"/>
                <a:gd name="T18" fmla="*/ 2665 w 2705"/>
                <a:gd name="T19" fmla="*/ 2665 h 2705"/>
                <a:gd name="T20" fmla="*/ 2665 w 2705"/>
                <a:gd name="T21" fmla="*/ 40 h 2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05" h="2705">
                  <a:moveTo>
                    <a:pt x="20" y="0"/>
                  </a:moveTo>
                  <a:lnTo>
                    <a:pt x="2705" y="0"/>
                  </a:lnTo>
                  <a:lnTo>
                    <a:pt x="2705" y="2705"/>
                  </a:lnTo>
                  <a:lnTo>
                    <a:pt x="0" y="2705"/>
                  </a:lnTo>
                  <a:lnTo>
                    <a:pt x="0" y="0"/>
                  </a:lnTo>
                  <a:lnTo>
                    <a:pt x="20" y="0"/>
                  </a:lnTo>
                  <a:close/>
                  <a:moveTo>
                    <a:pt x="2665" y="40"/>
                  </a:moveTo>
                  <a:lnTo>
                    <a:pt x="40" y="40"/>
                  </a:lnTo>
                  <a:lnTo>
                    <a:pt x="40" y="2665"/>
                  </a:lnTo>
                  <a:lnTo>
                    <a:pt x="2665" y="2665"/>
                  </a:lnTo>
                  <a:lnTo>
                    <a:pt x="2665" y="4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13"/>
            <p:cNvSpPr>
              <a:spLocks noEditPoints="1"/>
            </p:cNvSpPr>
            <p:nvPr/>
          </p:nvSpPr>
          <p:spPr bwMode="auto">
            <a:xfrm>
              <a:off x="561975" y="2017713"/>
              <a:ext cx="944563" cy="946150"/>
            </a:xfrm>
            <a:custGeom>
              <a:avLst/>
              <a:gdLst>
                <a:gd name="T0" fmla="*/ 57 w 2630"/>
                <a:gd name="T1" fmla="*/ 85 h 2630"/>
                <a:gd name="T2" fmla="*/ 28 w 2630"/>
                <a:gd name="T3" fmla="*/ 0 h 2630"/>
                <a:gd name="T4" fmla="*/ 2630 w 2630"/>
                <a:gd name="T5" fmla="*/ 2602 h 2630"/>
                <a:gd name="T6" fmla="*/ 2546 w 2630"/>
                <a:gd name="T7" fmla="*/ 2574 h 2630"/>
                <a:gd name="T8" fmla="*/ 2630 w 2630"/>
                <a:gd name="T9" fmla="*/ 2602 h 2630"/>
                <a:gd name="T10" fmla="*/ 2461 w 2630"/>
                <a:gd name="T11" fmla="*/ 2489 h 2630"/>
                <a:gd name="T12" fmla="*/ 2432 w 2630"/>
                <a:gd name="T13" fmla="*/ 2404 h 2630"/>
                <a:gd name="T14" fmla="*/ 2348 w 2630"/>
                <a:gd name="T15" fmla="*/ 2319 h 2630"/>
                <a:gd name="T16" fmla="*/ 2263 w 2630"/>
                <a:gd name="T17" fmla="*/ 2291 h 2630"/>
                <a:gd name="T18" fmla="*/ 2348 w 2630"/>
                <a:gd name="T19" fmla="*/ 2319 h 2630"/>
                <a:gd name="T20" fmla="*/ 2178 w 2630"/>
                <a:gd name="T21" fmla="*/ 2206 h 2630"/>
                <a:gd name="T22" fmla="*/ 2150 w 2630"/>
                <a:gd name="T23" fmla="*/ 2121 h 2630"/>
                <a:gd name="T24" fmla="*/ 2065 w 2630"/>
                <a:gd name="T25" fmla="*/ 2036 h 2630"/>
                <a:gd name="T26" fmla="*/ 1980 w 2630"/>
                <a:gd name="T27" fmla="*/ 2008 h 2630"/>
                <a:gd name="T28" fmla="*/ 2065 w 2630"/>
                <a:gd name="T29" fmla="*/ 2036 h 2630"/>
                <a:gd name="T30" fmla="*/ 1895 w 2630"/>
                <a:gd name="T31" fmla="*/ 1923 h 2630"/>
                <a:gd name="T32" fmla="*/ 1867 w 2630"/>
                <a:gd name="T33" fmla="*/ 1838 h 2630"/>
                <a:gd name="T34" fmla="*/ 1782 w 2630"/>
                <a:gd name="T35" fmla="*/ 1754 h 2630"/>
                <a:gd name="T36" fmla="*/ 1697 w 2630"/>
                <a:gd name="T37" fmla="*/ 1725 h 2630"/>
                <a:gd name="T38" fmla="*/ 1782 w 2630"/>
                <a:gd name="T39" fmla="*/ 1754 h 2630"/>
                <a:gd name="T40" fmla="*/ 1612 w 2630"/>
                <a:gd name="T41" fmla="*/ 1640 h 2630"/>
                <a:gd name="T42" fmla="*/ 1584 w 2630"/>
                <a:gd name="T43" fmla="*/ 1556 h 2630"/>
                <a:gd name="T44" fmla="*/ 1499 w 2630"/>
                <a:gd name="T45" fmla="*/ 1471 h 2630"/>
                <a:gd name="T46" fmla="*/ 1414 w 2630"/>
                <a:gd name="T47" fmla="*/ 1442 h 2630"/>
                <a:gd name="T48" fmla="*/ 1499 w 2630"/>
                <a:gd name="T49" fmla="*/ 1471 h 2630"/>
                <a:gd name="T50" fmla="*/ 1329 w 2630"/>
                <a:gd name="T51" fmla="*/ 1358 h 2630"/>
                <a:gd name="T52" fmla="*/ 1301 w 2630"/>
                <a:gd name="T53" fmla="*/ 1273 h 2630"/>
                <a:gd name="T54" fmla="*/ 1216 w 2630"/>
                <a:gd name="T55" fmla="*/ 1188 h 2630"/>
                <a:gd name="T56" fmla="*/ 1131 w 2630"/>
                <a:gd name="T57" fmla="*/ 1160 h 2630"/>
                <a:gd name="T58" fmla="*/ 1216 w 2630"/>
                <a:gd name="T59" fmla="*/ 1188 h 2630"/>
                <a:gd name="T60" fmla="*/ 1046 w 2630"/>
                <a:gd name="T61" fmla="*/ 1075 h 2630"/>
                <a:gd name="T62" fmla="*/ 1018 w 2630"/>
                <a:gd name="T63" fmla="*/ 990 h 2630"/>
                <a:gd name="T64" fmla="*/ 933 w 2630"/>
                <a:gd name="T65" fmla="*/ 905 h 2630"/>
                <a:gd name="T66" fmla="*/ 848 w 2630"/>
                <a:gd name="T67" fmla="*/ 877 h 2630"/>
                <a:gd name="T68" fmla="*/ 933 w 2630"/>
                <a:gd name="T69" fmla="*/ 905 h 2630"/>
                <a:gd name="T70" fmla="*/ 764 w 2630"/>
                <a:gd name="T71" fmla="*/ 792 h 2630"/>
                <a:gd name="T72" fmla="*/ 735 w 2630"/>
                <a:gd name="T73" fmla="*/ 707 h 2630"/>
                <a:gd name="T74" fmla="*/ 650 w 2630"/>
                <a:gd name="T75" fmla="*/ 622 h 2630"/>
                <a:gd name="T76" fmla="*/ 566 w 2630"/>
                <a:gd name="T77" fmla="*/ 594 h 2630"/>
                <a:gd name="T78" fmla="*/ 650 w 2630"/>
                <a:gd name="T79" fmla="*/ 622 h 2630"/>
                <a:gd name="T80" fmla="*/ 481 w 2630"/>
                <a:gd name="T81" fmla="*/ 509 h 2630"/>
                <a:gd name="T82" fmla="*/ 452 w 2630"/>
                <a:gd name="T83" fmla="*/ 424 h 2630"/>
                <a:gd name="T84" fmla="*/ 368 w 2630"/>
                <a:gd name="T85" fmla="*/ 339 h 2630"/>
                <a:gd name="T86" fmla="*/ 283 w 2630"/>
                <a:gd name="T87" fmla="*/ 311 h 2630"/>
                <a:gd name="T88" fmla="*/ 368 w 2630"/>
                <a:gd name="T89" fmla="*/ 339 h 2630"/>
                <a:gd name="T90" fmla="*/ 198 w 2630"/>
                <a:gd name="T91" fmla="*/ 226 h 2630"/>
                <a:gd name="T92" fmla="*/ 170 w 2630"/>
                <a:gd name="T93" fmla="*/ 141 h 2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30" h="2630">
                  <a:moveTo>
                    <a:pt x="85" y="57"/>
                  </a:moveTo>
                  <a:lnTo>
                    <a:pt x="57" y="85"/>
                  </a:lnTo>
                  <a:lnTo>
                    <a:pt x="0" y="28"/>
                  </a:lnTo>
                  <a:lnTo>
                    <a:pt x="28" y="0"/>
                  </a:lnTo>
                  <a:lnTo>
                    <a:pt x="85" y="57"/>
                  </a:lnTo>
                  <a:close/>
                  <a:moveTo>
                    <a:pt x="2630" y="2602"/>
                  </a:moveTo>
                  <a:lnTo>
                    <a:pt x="2602" y="2630"/>
                  </a:lnTo>
                  <a:lnTo>
                    <a:pt x="2546" y="2574"/>
                  </a:lnTo>
                  <a:lnTo>
                    <a:pt x="2574" y="2546"/>
                  </a:lnTo>
                  <a:lnTo>
                    <a:pt x="2630" y="2602"/>
                  </a:lnTo>
                  <a:close/>
                  <a:moveTo>
                    <a:pt x="2489" y="2461"/>
                  </a:moveTo>
                  <a:lnTo>
                    <a:pt x="2461" y="2489"/>
                  </a:lnTo>
                  <a:lnTo>
                    <a:pt x="2404" y="2432"/>
                  </a:lnTo>
                  <a:lnTo>
                    <a:pt x="2432" y="2404"/>
                  </a:lnTo>
                  <a:lnTo>
                    <a:pt x="2489" y="2461"/>
                  </a:lnTo>
                  <a:close/>
                  <a:moveTo>
                    <a:pt x="2348" y="2319"/>
                  </a:moveTo>
                  <a:lnTo>
                    <a:pt x="2319" y="2348"/>
                  </a:lnTo>
                  <a:lnTo>
                    <a:pt x="2263" y="2291"/>
                  </a:lnTo>
                  <a:lnTo>
                    <a:pt x="2291" y="2263"/>
                  </a:lnTo>
                  <a:lnTo>
                    <a:pt x="2348" y="2319"/>
                  </a:lnTo>
                  <a:close/>
                  <a:moveTo>
                    <a:pt x="2206" y="2178"/>
                  </a:moveTo>
                  <a:lnTo>
                    <a:pt x="2178" y="2206"/>
                  </a:lnTo>
                  <a:lnTo>
                    <a:pt x="2121" y="2150"/>
                  </a:lnTo>
                  <a:lnTo>
                    <a:pt x="2150" y="2121"/>
                  </a:lnTo>
                  <a:lnTo>
                    <a:pt x="2206" y="2178"/>
                  </a:lnTo>
                  <a:close/>
                  <a:moveTo>
                    <a:pt x="2065" y="2036"/>
                  </a:moveTo>
                  <a:lnTo>
                    <a:pt x="2036" y="2065"/>
                  </a:lnTo>
                  <a:lnTo>
                    <a:pt x="1980" y="2008"/>
                  </a:lnTo>
                  <a:lnTo>
                    <a:pt x="2008" y="1980"/>
                  </a:lnTo>
                  <a:lnTo>
                    <a:pt x="2065" y="2036"/>
                  </a:lnTo>
                  <a:close/>
                  <a:moveTo>
                    <a:pt x="1923" y="1895"/>
                  </a:moveTo>
                  <a:lnTo>
                    <a:pt x="1895" y="1923"/>
                  </a:lnTo>
                  <a:lnTo>
                    <a:pt x="1838" y="1867"/>
                  </a:lnTo>
                  <a:lnTo>
                    <a:pt x="1867" y="1838"/>
                  </a:lnTo>
                  <a:lnTo>
                    <a:pt x="1923" y="1895"/>
                  </a:lnTo>
                  <a:close/>
                  <a:moveTo>
                    <a:pt x="1782" y="1754"/>
                  </a:moveTo>
                  <a:lnTo>
                    <a:pt x="1754" y="1782"/>
                  </a:lnTo>
                  <a:lnTo>
                    <a:pt x="1697" y="1725"/>
                  </a:lnTo>
                  <a:lnTo>
                    <a:pt x="1725" y="1697"/>
                  </a:lnTo>
                  <a:lnTo>
                    <a:pt x="1782" y="1754"/>
                  </a:lnTo>
                  <a:close/>
                  <a:moveTo>
                    <a:pt x="1640" y="1612"/>
                  </a:moveTo>
                  <a:lnTo>
                    <a:pt x="1612" y="1640"/>
                  </a:lnTo>
                  <a:lnTo>
                    <a:pt x="1556" y="1584"/>
                  </a:lnTo>
                  <a:lnTo>
                    <a:pt x="1584" y="1556"/>
                  </a:lnTo>
                  <a:lnTo>
                    <a:pt x="1640" y="1612"/>
                  </a:lnTo>
                  <a:close/>
                  <a:moveTo>
                    <a:pt x="1499" y="1471"/>
                  </a:moveTo>
                  <a:lnTo>
                    <a:pt x="1471" y="1499"/>
                  </a:lnTo>
                  <a:lnTo>
                    <a:pt x="1414" y="1442"/>
                  </a:lnTo>
                  <a:lnTo>
                    <a:pt x="1442" y="1414"/>
                  </a:lnTo>
                  <a:lnTo>
                    <a:pt x="1499" y="1471"/>
                  </a:lnTo>
                  <a:close/>
                  <a:moveTo>
                    <a:pt x="1358" y="1329"/>
                  </a:moveTo>
                  <a:lnTo>
                    <a:pt x="1329" y="1358"/>
                  </a:lnTo>
                  <a:lnTo>
                    <a:pt x="1273" y="1301"/>
                  </a:lnTo>
                  <a:lnTo>
                    <a:pt x="1301" y="1273"/>
                  </a:lnTo>
                  <a:lnTo>
                    <a:pt x="1358" y="1329"/>
                  </a:lnTo>
                  <a:close/>
                  <a:moveTo>
                    <a:pt x="1216" y="1188"/>
                  </a:moveTo>
                  <a:lnTo>
                    <a:pt x="1188" y="1216"/>
                  </a:lnTo>
                  <a:lnTo>
                    <a:pt x="1131" y="1160"/>
                  </a:lnTo>
                  <a:lnTo>
                    <a:pt x="1160" y="1131"/>
                  </a:lnTo>
                  <a:lnTo>
                    <a:pt x="1216" y="1188"/>
                  </a:lnTo>
                  <a:close/>
                  <a:moveTo>
                    <a:pt x="1075" y="1046"/>
                  </a:moveTo>
                  <a:lnTo>
                    <a:pt x="1046" y="1075"/>
                  </a:lnTo>
                  <a:lnTo>
                    <a:pt x="990" y="1018"/>
                  </a:lnTo>
                  <a:lnTo>
                    <a:pt x="1018" y="990"/>
                  </a:lnTo>
                  <a:lnTo>
                    <a:pt x="1075" y="1046"/>
                  </a:lnTo>
                  <a:close/>
                  <a:moveTo>
                    <a:pt x="933" y="905"/>
                  </a:moveTo>
                  <a:lnTo>
                    <a:pt x="905" y="933"/>
                  </a:lnTo>
                  <a:lnTo>
                    <a:pt x="848" y="877"/>
                  </a:lnTo>
                  <a:lnTo>
                    <a:pt x="877" y="848"/>
                  </a:lnTo>
                  <a:lnTo>
                    <a:pt x="933" y="905"/>
                  </a:lnTo>
                  <a:close/>
                  <a:moveTo>
                    <a:pt x="792" y="764"/>
                  </a:moveTo>
                  <a:lnTo>
                    <a:pt x="764" y="792"/>
                  </a:lnTo>
                  <a:lnTo>
                    <a:pt x="707" y="735"/>
                  </a:lnTo>
                  <a:lnTo>
                    <a:pt x="735" y="707"/>
                  </a:lnTo>
                  <a:lnTo>
                    <a:pt x="792" y="764"/>
                  </a:lnTo>
                  <a:close/>
                  <a:moveTo>
                    <a:pt x="650" y="622"/>
                  </a:moveTo>
                  <a:lnTo>
                    <a:pt x="622" y="650"/>
                  </a:lnTo>
                  <a:lnTo>
                    <a:pt x="566" y="594"/>
                  </a:lnTo>
                  <a:lnTo>
                    <a:pt x="594" y="566"/>
                  </a:lnTo>
                  <a:lnTo>
                    <a:pt x="650" y="622"/>
                  </a:lnTo>
                  <a:close/>
                  <a:moveTo>
                    <a:pt x="509" y="481"/>
                  </a:moveTo>
                  <a:lnTo>
                    <a:pt x="481" y="509"/>
                  </a:lnTo>
                  <a:lnTo>
                    <a:pt x="424" y="453"/>
                  </a:lnTo>
                  <a:lnTo>
                    <a:pt x="452" y="424"/>
                  </a:lnTo>
                  <a:lnTo>
                    <a:pt x="509" y="481"/>
                  </a:lnTo>
                  <a:close/>
                  <a:moveTo>
                    <a:pt x="368" y="339"/>
                  </a:moveTo>
                  <a:lnTo>
                    <a:pt x="339" y="368"/>
                  </a:lnTo>
                  <a:lnTo>
                    <a:pt x="283" y="311"/>
                  </a:lnTo>
                  <a:lnTo>
                    <a:pt x="311" y="283"/>
                  </a:lnTo>
                  <a:lnTo>
                    <a:pt x="368" y="339"/>
                  </a:lnTo>
                  <a:close/>
                  <a:moveTo>
                    <a:pt x="226" y="198"/>
                  </a:moveTo>
                  <a:lnTo>
                    <a:pt x="198" y="226"/>
                  </a:lnTo>
                  <a:lnTo>
                    <a:pt x="141" y="170"/>
                  </a:lnTo>
                  <a:lnTo>
                    <a:pt x="170" y="141"/>
                  </a:lnTo>
                  <a:lnTo>
                    <a:pt x="226" y="19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14"/>
            <p:cNvSpPr>
              <a:spLocks noEditPoints="1"/>
            </p:cNvSpPr>
            <p:nvPr/>
          </p:nvSpPr>
          <p:spPr bwMode="auto">
            <a:xfrm>
              <a:off x="584200" y="2017713"/>
              <a:ext cx="944563" cy="946150"/>
            </a:xfrm>
            <a:custGeom>
              <a:avLst/>
              <a:gdLst>
                <a:gd name="T0" fmla="*/ 2546 w 2630"/>
                <a:gd name="T1" fmla="*/ 57 h 2630"/>
                <a:gd name="T2" fmla="*/ 2630 w 2630"/>
                <a:gd name="T3" fmla="*/ 28 h 2630"/>
                <a:gd name="T4" fmla="*/ 28 w 2630"/>
                <a:gd name="T5" fmla="*/ 2630 h 2630"/>
                <a:gd name="T6" fmla="*/ 57 w 2630"/>
                <a:gd name="T7" fmla="*/ 2546 h 2630"/>
                <a:gd name="T8" fmla="*/ 28 w 2630"/>
                <a:gd name="T9" fmla="*/ 2630 h 2630"/>
                <a:gd name="T10" fmla="*/ 141 w 2630"/>
                <a:gd name="T11" fmla="*/ 2461 h 2630"/>
                <a:gd name="T12" fmla="*/ 226 w 2630"/>
                <a:gd name="T13" fmla="*/ 2432 h 2630"/>
                <a:gd name="T14" fmla="*/ 311 w 2630"/>
                <a:gd name="T15" fmla="*/ 2348 h 2630"/>
                <a:gd name="T16" fmla="*/ 339 w 2630"/>
                <a:gd name="T17" fmla="*/ 2263 h 2630"/>
                <a:gd name="T18" fmla="*/ 311 w 2630"/>
                <a:gd name="T19" fmla="*/ 2348 h 2630"/>
                <a:gd name="T20" fmla="*/ 424 w 2630"/>
                <a:gd name="T21" fmla="*/ 2178 h 2630"/>
                <a:gd name="T22" fmla="*/ 509 w 2630"/>
                <a:gd name="T23" fmla="*/ 2150 h 2630"/>
                <a:gd name="T24" fmla="*/ 594 w 2630"/>
                <a:gd name="T25" fmla="*/ 2065 h 2630"/>
                <a:gd name="T26" fmla="*/ 622 w 2630"/>
                <a:gd name="T27" fmla="*/ 1980 h 2630"/>
                <a:gd name="T28" fmla="*/ 594 w 2630"/>
                <a:gd name="T29" fmla="*/ 2065 h 2630"/>
                <a:gd name="T30" fmla="*/ 707 w 2630"/>
                <a:gd name="T31" fmla="*/ 1895 h 2630"/>
                <a:gd name="T32" fmla="*/ 792 w 2630"/>
                <a:gd name="T33" fmla="*/ 1867 h 2630"/>
                <a:gd name="T34" fmla="*/ 877 w 2630"/>
                <a:gd name="T35" fmla="*/ 1782 h 2630"/>
                <a:gd name="T36" fmla="*/ 905 w 2630"/>
                <a:gd name="T37" fmla="*/ 1697 h 2630"/>
                <a:gd name="T38" fmla="*/ 877 w 2630"/>
                <a:gd name="T39" fmla="*/ 1782 h 2630"/>
                <a:gd name="T40" fmla="*/ 990 w 2630"/>
                <a:gd name="T41" fmla="*/ 1612 h 2630"/>
                <a:gd name="T42" fmla="*/ 1075 w 2630"/>
                <a:gd name="T43" fmla="*/ 1584 h 2630"/>
                <a:gd name="T44" fmla="*/ 1160 w 2630"/>
                <a:gd name="T45" fmla="*/ 1499 h 2630"/>
                <a:gd name="T46" fmla="*/ 1188 w 2630"/>
                <a:gd name="T47" fmla="*/ 1414 h 2630"/>
                <a:gd name="T48" fmla="*/ 1160 w 2630"/>
                <a:gd name="T49" fmla="*/ 1499 h 2630"/>
                <a:gd name="T50" fmla="*/ 1273 w 2630"/>
                <a:gd name="T51" fmla="*/ 1329 h 2630"/>
                <a:gd name="T52" fmla="*/ 1358 w 2630"/>
                <a:gd name="T53" fmla="*/ 1301 h 2630"/>
                <a:gd name="T54" fmla="*/ 1443 w 2630"/>
                <a:gd name="T55" fmla="*/ 1216 h 2630"/>
                <a:gd name="T56" fmla="*/ 1471 w 2630"/>
                <a:gd name="T57" fmla="*/ 1131 h 2630"/>
                <a:gd name="T58" fmla="*/ 1443 w 2630"/>
                <a:gd name="T59" fmla="*/ 1216 h 2630"/>
                <a:gd name="T60" fmla="*/ 1556 w 2630"/>
                <a:gd name="T61" fmla="*/ 1046 h 2630"/>
                <a:gd name="T62" fmla="*/ 1641 w 2630"/>
                <a:gd name="T63" fmla="*/ 1018 h 2630"/>
                <a:gd name="T64" fmla="*/ 1725 w 2630"/>
                <a:gd name="T65" fmla="*/ 933 h 2630"/>
                <a:gd name="T66" fmla="*/ 1754 w 2630"/>
                <a:gd name="T67" fmla="*/ 848 h 2630"/>
                <a:gd name="T68" fmla="*/ 1725 w 2630"/>
                <a:gd name="T69" fmla="*/ 933 h 2630"/>
                <a:gd name="T70" fmla="*/ 1838 w 2630"/>
                <a:gd name="T71" fmla="*/ 764 h 2630"/>
                <a:gd name="T72" fmla="*/ 1923 w 2630"/>
                <a:gd name="T73" fmla="*/ 735 h 2630"/>
                <a:gd name="T74" fmla="*/ 2008 w 2630"/>
                <a:gd name="T75" fmla="*/ 650 h 2630"/>
                <a:gd name="T76" fmla="*/ 2036 w 2630"/>
                <a:gd name="T77" fmla="*/ 566 h 2630"/>
                <a:gd name="T78" fmla="*/ 2008 w 2630"/>
                <a:gd name="T79" fmla="*/ 650 h 2630"/>
                <a:gd name="T80" fmla="*/ 2121 w 2630"/>
                <a:gd name="T81" fmla="*/ 481 h 2630"/>
                <a:gd name="T82" fmla="*/ 2206 w 2630"/>
                <a:gd name="T83" fmla="*/ 453 h 2630"/>
                <a:gd name="T84" fmla="*/ 2291 w 2630"/>
                <a:gd name="T85" fmla="*/ 368 h 2630"/>
                <a:gd name="T86" fmla="*/ 2319 w 2630"/>
                <a:gd name="T87" fmla="*/ 283 h 2630"/>
                <a:gd name="T88" fmla="*/ 2291 w 2630"/>
                <a:gd name="T89" fmla="*/ 368 h 2630"/>
                <a:gd name="T90" fmla="*/ 2404 w 2630"/>
                <a:gd name="T91" fmla="*/ 198 h 2630"/>
                <a:gd name="T92" fmla="*/ 2489 w 2630"/>
                <a:gd name="T93" fmla="*/ 170 h 2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30" h="2630">
                  <a:moveTo>
                    <a:pt x="2574" y="85"/>
                  </a:moveTo>
                  <a:lnTo>
                    <a:pt x="2546" y="57"/>
                  </a:lnTo>
                  <a:lnTo>
                    <a:pt x="2602" y="0"/>
                  </a:lnTo>
                  <a:lnTo>
                    <a:pt x="2630" y="28"/>
                  </a:lnTo>
                  <a:lnTo>
                    <a:pt x="2574" y="85"/>
                  </a:lnTo>
                  <a:close/>
                  <a:moveTo>
                    <a:pt x="28" y="2630"/>
                  </a:moveTo>
                  <a:lnTo>
                    <a:pt x="0" y="2602"/>
                  </a:lnTo>
                  <a:lnTo>
                    <a:pt x="57" y="2546"/>
                  </a:lnTo>
                  <a:lnTo>
                    <a:pt x="85" y="2574"/>
                  </a:lnTo>
                  <a:lnTo>
                    <a:pt x="28" y="2630"/>
                  </a:lnTo>
                  <a:close/>
                  <a:moveTo>
                    <a:pt x="170" y="2489"/>
                  </a:moveTo>
                  <a:lnTo>
                    <a:pt x="141" y="2461"/>
                  </a:lnTo>
                  <a:lnTo>
                    <a:pt x="198" y="2404"/>
                  </a:lnTo>
                  <a:lnTo>
                    <a:pt x="226" y="2432"/>
                  </a:lnTo>
                  <a:lnTo>
                    <a:pt x="170" y="2489"/>
                  </a:lnTo>
                  <a:close/>
                  <a:moveTo>
                    <a:pt x="311" y="2348"/>
                  </a:moveTo>
                  <a:lnTo>
                    <a:pt x="283" y="2319"/>
                  </a:lnTo>
                  <a:lnTo>
                    <a:pt x="339" y="2263"/>
                  </a:lnTo>
                  <a:lnTo>
                    <a:pt x="368" y="2291"/>
                  </a:lnTo>
                  <a:lnTo>
                    <a:pt x="311" y="2348"/>
                  </a:lnTo>
                  <a:close/>
                  <a:moveTo>
                    <a:pt x="453" y="2206"/>
                  </a:moveTo>
                  <a:lnTo>
                    <a:pt x="424" y="2178"/>
                  </a:lnTo>
                  <a:lnTo>
                    <a:pt x="481" y="2121"/>
                  </a:lnTo>
                  <a:lnTo>
                    <a:pt x="509" y="2150"/>
                  </a:lnTo>
                  <a:lnTo>
                    <a:pt x="453" y="2206"/>
                  </a:lnTo>
                  <a:close/>
                  <a:moveTo>
                    <a:pt x="594" y="2065"/>
                  </a:moveTo>
                  <a:lnTo>
                    <a:pt x="566" y="2036"/>
                  </a:lnTo>
                  <a:lnTo>
                    <a:pt x="622" y="1980"/>
                  </a:lnTo>
                  <a:lnTo>
                    <a:pt x="651" y="2008"/>
                  </a:lnTo>
                  <a:lnTo>
                    <a:pt x="594" y="2065"/>
                  </a:lnTo>
                  <a:close/>
                  <a:moveTo>
                    <a:pt x="735" y="1923"/>
                  </a:moveTo>
                  <a:lnTo>
                    <a:pt x="707" y="1895"/>
                  </a:lnTo>
                  <a:lnTo>
                    <a:pt x="764" y="1838"/>
                  </a:lnTo>
                  <a:lnTo>
                    <a:pt x="792" y="1867"/>
                  </a:lnTo>
                  <a:lnTo>
                    <a:pt x="735" y="1923"/>
                  </a:lnTo>
                  <a:close/>
                  <a:moveTo>
                    <a:pt x="877" y="1782"/>
                  </a:moveTo>
                  <a:lnTo>
                    <a:pt x="849" y="1754"/>
                  </a:lnTo>
                  <a:lnTo>
                    <a:pt x="905" y="1697"/>
                  </a:lnTo>
                  <a:lnTo>
                    <a:pt x="933" y="1725"/>
                  </a:lnTo>
                  <a:lnTo>
                    <a:pt x="877" y="1782"/>
                  </a:lnTo>
                  <a:close/>
                  <a:moveTo>
                    <a:pt x="1018" y="1640"/>
                  </a:moveTo>
                  <a:lnTo>
                    <a:pt x="990" y="1612"/>
                  </a:lnTo>
                  <a:lnTo>
                    <a:pt x="1047" y="1556"/>
                  </a:lnTo>
                  <a:lnTo>
                    <a:pt x="1075" y="1584"/>
                  </a:lnTo>
                  <a:lnTo>
                    <a:pt x="1018" y="1640"/>
                  </a:lnTo>
                  <a:close/>
                  <a:moveTo>
                    <a:pt x="1160" y="1499"/>
                  </a:moveTo>
                  <a:lnTo>
                    <a:pt x="1131" y="1471"/>
                  </a:lnTo>
                  <a:lnTo>
                    <a:pt x="1188" y="1414"/>
                  </a:lnTo>
                  <a:lnTo>
                    <a:pt x="1216" y="1442"/>
                  </a:lnTo>
                  <a:lnTo>
                    <a:pt x="1160" y="1499"/>
                  </a:lnTo>
                  <a:close/>
                  <a:moveTo>
                    <a:pt x="1301" y="1358"/>
                  </a:moveTo>
                  <a:lnTo>
                    <a:pt x="1273" y="1329"/>
                  </a:lnTo>
                  <a:lnTo>
                    <a:pt x="1329" y="1273"/>
                  </a:lnTo>
                  <a:lnTo>
                    <a:pt x="1358" y="1301"/>
                  </a:lnTo>
                  <a:lnTo>
                    <a:pt x="1301" y="1358"/>
                  </a:lnTo>
                  <a:close/>
                  <a:moveTo>
                    <a:pt x="1443" y="1216"/>
                  </a:moveTo>
                  <a:lnTo>
                    <a:pt x="1414" y="1188"/>
                  </a:lnTo>
                  <a:lnTo>
                    <a:pt x="1471" y="1131"/>
                  </a:lnTo>
                  <a:lnTo>
                    <a:pt x="1499" y="1160"/>
                  </a:lnTo>
                  <a:lnTo>
                    <a:pt x="1443" y="1216"/>
                  </a:lnTo>
                  <a:close/>
                  <a:moveTo>
                    <a:pt x="1584" y="1075"/>
                  </a:moveTo>
                  <a:lnTo>
                    <a:pt x="1556" y="1046"/>
                  </a:lnTo>
                  <a:lnTo>
                    <a:pt x="1612" y="990"/>
                  </a:lnTo>
                  <a:lnTo>
                    <a:pt x="1641" y="1018"/>
                  </a:lnTo>
                  <a:lnTo>
                    <a:pt x="1584" y="1075"/>
                  </a:lnTo>
                  <a:close/>
                  <a:moveTo>
                    <a:pt x="1725" y="933"/>
                  </a:moveTo>
                  <a:lnTo>
                    <a:pt x="1697" y="905"/>
                  </a:lnTo>
                  <a:lnTo>
                    <a:pt x="1754" y="848"/>
                  </a:lnTo>
                  <a:lnTo>
                    <a:pt x="1782" y="877"/>
                  </a:lnTo>
                  <a:lnTo>
                    <a:pt x="1725" y="933"/>
                  </a:lnTo>
                  <a:close/>
                  <a:moveTo>
                    <a:pt x="1867" y="792"/>
                  </a:moveTo>
                  <a:lnTo>
                    <a:pt x="1838" y="764"/>
                  </a:lnTo>
                  <a:lnTo>
                    <a:pt x="1895" y="707"/>
                  </a:lnTo>
                  <a:lnTo>
                    <a:pt x="1923" y="735"/>
                  </a:lnTo>
                  <a:lnTo>
                    <a:pt x="1867" y="792"/>
                  </a:lnTo>
                  <a:close/>
                  <a:moveTo>
                    <a:pt x="2008" y="650"/>
                  </a:moveTo>
                  <a:lnTo>
                    <a:pt x="1980" y="622"/>
                  </a:lnTo>
                  <a:lnTo>
                    <a:pt x="2036" y="566"/>
                  </a:lnTo>
                  <a:lnTo>
                    <a:pt x="2065" y="594"/>
                  </a:lnTo>
                  <a:lnTo>
                    <a:pt x="2008" y="650"/>
                  </a:lnTo>
                  <a:close/>
                  <a:moveTo>
                    <a:pt x="2150" y="509"/>
                  </a:moveTo>
                  <a:lnTo>
                    <a:pt x="2121" y="481"/>
                  </a:lnTo>
                  <a:lnTo>
                    <a:pt x="2178" y="424"/>
                  </a:lnTo>
                  <a:lnTo>
                    <a:pt x="2206" y="453"/>
                  </a:lnTo>
                  <a:lnTo>
                    <a:pt x="2150" y="509"/>
                  </a:lnTo>
                  <a:close/>
                  <a:moveTo>
                    <a:pt x="2291" y="368"/>
                  </a:moveTo>
                  <a:lnTo>
                    <a:pt x="2263" y="339"/>
                  </a:lnTo>
                  <a:lnTo>
                    <a:pt x="2319" y="283"/>
                  </a:lnTo>
                  <a:lnTo>
                    <a:pt x="2348" y="311"/>
                  </a:lnTo>
                  <a:lnTo>
                    <a:pt x="2291" y="368"/>
                  </a:lnTo>
                  <a:close/>
                  <a:moveTo>
                    <a:pt x="2432" y="226"/>
                  </a:moveTo>
                  <a:lnTo>
                    <a:pt x="2404" y="198"/>
                  </a:lnTo>
                  <a:lnTo>
                    <a:pt x="2461" y="141"/>
                  </a:lnTo>
                  <a:lnTo>
                    <a:pt x="2489" y="170"/>
                  </a:lnTo>
                  <a:lnTo>
                    <a:pt x="2432" y="2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15"/>
            <p:cNvSpPr>
              <a:spLocks noEditPoints="1"/>
            </p:cNvSpPr>
            <p:nvPr/>
          </p:nvSpPr>
          <p:spPr bwMode="auto">
            <a:xfrm>
              <a:off x="566738" y="2495551"/>
              <a:ext cx="957263" cy="14288"/>
            </a:xfrm>
            <a:custGeom>
              <a:avLst/>
              <a:gdLst>
                <a:gd name="T0" fmla="*/ 80 w 2665"/>
                <a:gd name="T1" fmla="*/ 40 h 40"/>
                <a:gd name="T2" fmla="*/ 0 w 2665"/>
                <a:gd name="T3" fmla="*/ 0 h 40"/>
                <a:gd name="T4" fmla="*/ 2665 w 2665"/>
                <a:gd name="T5" fmla="*/ 0 h 40"/>
                <a:gd name="T6" fmla="*/ 2600 w 2665"/>
                <a:gd name="T7" fmla="*/ 40 h 40"/>
                <a:gd name="T8" fmla="*/ 2665 w 2665"/>
                <a:gd name="T9" fmla="*/ 0 h 40"/>
                <a:gd name="T10" fmla="*/ 2480 w 2665"/>
                <a:gd name="T11" fmla="*/ 40 h 40"/>
                <a:gd name="T12" fmla="*/ 2400 w 2665"/>
                <a:gd name="T13" fmla="*/ 0 h 40"/>
                <a:gd name="T14" fmla="*/ 2280 w 2665"/>
                <a:gd name="T15" fmla="*/ 0 h 40"/>
                <a:gd name="T16" fmla="*/ 2200 w 2665"/>
                <a:gd name="T17" fmla="*/ 40 h 40"/>
                <a:gd name="T18" fmla="*/ 2280 w 2665"/>
                <a:gd name="T19" fmla="*/ 0 h 40"/>
                <a:gd name="T20" fmla="*/ 2080 w 2665"/>
                <a:gd name="T21" fmla="*/ 40 h 40"/>
                <a:gd name="T22" fmla="*/ 2000 w 2665"/>
                <a:gd name="T23" fmla="*/ 0 h 40"/>
                <a:gd name="T24" fmla="*/ 1880 w 2665"/>
                <a:gd name="T25" fmla="*/ 0 h 40"/>
                <a:gd name="T26" fmla="*/ 1800 w 2665"/>
                <a:gd name="T27" fmla="*/ 40 h 40"/>
                <a:gd name="T28" fmla="*/ 1880 w 2665"/>
                <a:gd name="T29" fmla="*/ 0 h 40"/>
                <a:gd name="T30" fmla="*/ 1680 w 2665"/>
                <a:gd name="T31" fmla="*/ 40 h 40"/>
                <a:gd name="T32" fmla="*/ 1600 w 2665"/>
                <a:gd name="T33" fmla="*/ 0 h 40"/>
                <a:gd name="T34" fmla="*/ 1480 w 2665"/>
                <a:gd name="T35" fmla="*/ 0 h 40"/>
                <a:gd name="T36" fmla="*/ 1400 w 2665"/>
                <a:gd name="T37" fmla="*/ 40 h 40"/>
                <a:gd name="T38" fmla="*/ 1480 w 2665"/>
                <a:gd name="T39" fmla="*/ 0 h 40"/>
                <a:gd name="T40" fmla="*/ 1280 w 2665"/>
                <a:gd name="T41" fmla="*/ 40 h 40"/>
                <a:gd name="T42" fmla="*/ 1200 w 2665"/>
                <a:gd name="T43" fmla="*/ 0 h 40"/>
                <a:gd name="T44" fmla="*/ 1080 w 2665"/>
                <a:gd name="T45" fmla="*/ 0 h 40"/>
                <a:gd name="T46" fmla="*/ 1000 w 2665"/>
                <a:gd name="T47" fmla="*/ 40 h 40"/>
                <a:gd name="T48" fmla="*/ 1080 w 2665"/>
                <a:gd name="T49" fmla="*/ 0 h 40"/>
                <a:gd name="T50" fmla="*/ 880 w 2665"/>
                <a:gd name="T51" fmla="*/ 40 h 40"/>
                <a:gd name="T52" fmla="*/ 800 w 2665"/>
                <a:gd name="T53" fmla="*/ 0 h 40"/>
                <a:gd name="T54" fmla="*/ 680 w 2665"/>
                <a:gd name="T55" fmla="*/ 0 h 40"/>
                <a:gd name="T56" fmla="*/ 600 w 2665"/>
                <a:gd name="T57" fmla="*/ 40 h 40"/>
                <a:gd name="T58" fmla="*/ 680 w 2665"/>
                <a:gd name="T59" fmla="*/ 0 h 40"/>
                <a:gd name="T60" fmla="*/ 480 w 2665"/>
                <a:gd name="T61" fmla="*/ 40 h 40"/>
                <a:gd name="T62" fmla="*/ 400 w 2665"/>
                <a:gd name="T63" fmla="*/ 0 h 40"/>
                <a:gd name="T64" fmla="*/ 280 w 2665"/>
                <a:gd name="T65" fmla="*/ 0 h 40"/>
                <a:gd name="T66" fmla="*/ 200 w 2665"/>
                <a:gd name="T67" fmla="*/ 40 h 40"/>
                <a:gd name="T68" fmla="*/ 280 w 2665"/>
                <a:gd name="T6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65" h="40">
                  <a:moveTo>
                    <a:pt x="80" y="0"/>
                  </a:moveTo>
                  <a:lnTo>
                    <a:pt x="80" y="40"/>
                  </a:lnTo>
                  <a:lnTo>
                    <a:pt x="0" y="40"/>
                  </a:lnTo>
                  <a:lnTo>
                    <a:pt x="0" y="0"/>
                  </a:lnTo>
                  <a:lnTo>
                    <a:pt x="80" y="0"/>
                  </a:lnTo>
                  <a:close/>
                  <a:moveTo>
                    <a:pt x="2665" y="0"/>
                  </a:moveTo>
                  <a:lnTo>
                    <a:pt x="2600" y="0"/>
                  </a:lnTo>
                  <a:lnTo>
                    <a:pt x="2600" y="40"/>
                  </a:lnTo>
                  <a:lnTo>
                    <a:pt x="2665" y="40"/>
                  </a:lnTo>
                  <a:lnTo>
                    <a:pt x="2665" y="0"/>
                  </a:lnTo>
                  <a:close/>
                  <a:moveTo>
                    <a:pt x="2480" y="0"/>
                  </a:moveTo>
                  <a:lnTo>
                    <a:pt x="2480" y="40"/>
                  </a:lnTo>
                  <a:lnTo>
                    <a:pt x="2400" y="40"/>
                  </a:lnTo>
                  <a:lnTo>
                    <a:pt x="2400" y="0"/>
                  </a:lnTo>
                  <a:lnTo>
                    <a:pt x="2480" y="0"/>
                  </a:lnTo>
                  <a:close/>
                  <a:moveTo>
                    <a:pt x="2280" y="0"/>
                  </a:moveTo>
                  <a:lnTo>
                    <a:pt x="2280" y="40"/>
                  </a:lnTo>
                  <a:lnTo>
                    <a:pt x="2200" y="40"/>
                  </a:lnTo>
                  <a:lnTo>
                    <a:pt x="2200" y="0"/>
                  </a:lnTo>
                  <a:lnTo>
                    <a:pt x="2280" y="0"/>
                  </a:lnTo>
                  <a:close/>
                  <a:moveTo>
                    <a:pt x="2080" y="0"/>
                  </a:moveTo>
                  <a:lnTo>
                    <a:pt x="2080" y="40"/>
                  </a:lnTo>
                  <a:lnTo>
                    <a:pt x="2000" y="40"/>
                  </a:lnTo>
                  <a:lnTo>
                    <a:pt x="2000" y="0"/>
                  </a:lnTo>
                  <a:lnTo>
                    <a:pt x="2080" y="0"/>
                  </a:lnTo>
                  <a:close/>
                  <a:moveTo>
                    <a:pt x="1880" y="0"/>
                  </a:moveTo>
                  <a:lnTo>
                    <a:pt x="1880" y="40"/>
                  </a:lnTo>
                  <a:lnTo>
                    <a:pt x="1800" y="40"/>
                  </a:lnTo>
                  <a:lnTo>
                    <a:pt x="1800" y="0"/>
                  </a:lnTo>
                  <a:lnTo>
                    <a:pt x="1880" y="0"/>
                  </a:lnTo>
                  <a:close/>
                  <a:moveTo>
                    <a:pt x="1680" y="0"/>
                  </a:moveTo>
                  <a:lnTo>
                    <a:pt x="1680" y="40"/>
                  </a:lnTo>
                  <a:lnTo>
                    <a:pt x="1600" y="40"/>
                  </a:lnTo>
                  <a:lnTo>
                    <a:pt x="1600" y="0"/>
                  </a:lnTo>
                  <a:lnTo>
                    <a:pt x="1680" y="0"/>
                  </a:lnTo>
                  <a:close/>
                  <a:moveTo>
                    <a:pt x="1480" y="0"/>
                  </a:moveTo>
                  <a:lnTo>
                    <a:pt x="1480" y="40"/>
                  </a:lnTo>
                  <a:lnTo>
                    <a:pt x="1400" y="40"/>
                  </a:lnTo>
                  <a:lnTo>
                    <a:pt x="1400" y="0"/>
                  </a:lnTo>
                  <a:lnTo>
                    <a:pt x="1480" y="0"/>
                  </a:lnTo>
                  <a:close/>
                  <a:moveTo>
                    <a:pt x="1280" y="0"/>
                  </a:moveTo>
                  <a:lnTo>
                    <a:pt x="1280" y="40"/>
                  </a:lnTo>
                  <a:lnTo>
                    <a:pt x="1200" y="40"/>
                  </a:lnTo>
                  <a:lnTo>
                    <a:pt x="1200" y="0"/>
                  </a:lnTo>
                  <a:lnTo>
                    <a:pt x="1280" y="0"/>
                  </a:lnTo>
                  <a:close/>
                  <a:moveTo>
                    <a:pt x="1080" y="0"/>
                  </a:moveTo>
                  <a:lnTo>
                    <a:pt x="1080" y="40"/>
                  </a:lnTo>
                  <a:lnTo>
                    <a:pt x="1000" y="40"/>
                  </a:lnTo>
                  <a:lnTo>
                    <a:pt x="1000" y="0"/>
                  </a:lnTo>
                  <a:lnTo>
                    <a:pt x="1080" y="0"/>
                  </a:lnTo>
                  <a:close/>
                  <a:moveTo>
                    <a:pt x="880" y="0"/>
                  </a:moveTo>
                  <a:lnTo>
                    <a:pt x="880" y="40"/>
                  </a:lnTo>
                  <a:lnTo>
                    <a:pt x="800" y="40"/>
                  </a:lnTo>
                  <a:lnTo>
                    <a:pt x="800" y="0"/>
                  </a:lnTo>
                  <a:lnTo>
                    <a:pt x="880" y="0"/>
                  </a:lnTo>
                  <a:close/>
                  <a:moveTo>
                    <a:pt x="680" y="0"/>
                  </a:moveTo>
                  <a:lnTo>
                    <a:pt x="680" y="40"/>
                  </a:lnTo>
                  <a:lnTo>
                    <a:pt x="600" y="40"/>
                  </a:lnTo>
                  <a:lnTo>
                    <a:pt x="600" y="0"/>
                  </a:lnTo>
                  <a:lnTo>
                    <a:pt x="680" y="0"/>
                  </a:lnTo>
                  <a:close/>
                  <a:moveTo>
                    <a:pt x="480" y="0"/>
                  </a:moveTo>
                  <a:lnTo>
                    <a:pt x="480" y="40"/>
                  </a:lnTo>
                  <a:lnTo>
                    <a:pt x="400" y="40"/>
                  </a:lnTo>
                  <a:lnTo>
                    <a:pt x="400" y="0"/>
                  </a:lnTo>
                  <a:lnTo>
                    <a:pt x="480" y="0"/>
                  </a:lnTo>
                  <a:close/>
                  <a:moveTo>
                    <a:pt x="280" y="0"/>
                  </a:moveTo>
                  <a:lnTo>
                    <a:pt x="280" y="40"/>
                  </a:lnTo>
                  <a:lnTo>
                    <a:pt x="200" y="40"/>
                  </a:lnTo>
                  <a:lnTo>
                    <a:pt x="200" y="0"/>
                  </a:lnTo>
                  <a:lnTo>
                    <a:pt x="28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16"/>
            <p:cNvSpPr>
              <a:spLocks noEditPoints="1"/>
            </p:cNvSpPr>
            <p:nvPr/>
          </p:nvSpPr>
          <p:spPr bwMode="auto">
            <a:xfrm>
              <a:off x="1038225" y="2022476"/>
              <a:ext cx="14288" cy="958850"/>
            </a:xfrm>
            <a:custGeom>
              <a:avLst/>
              <a:gdLst>
                <a:gd name="T0" fmla="*/ 40 w 40"/>
                <a:gd name="T1" fmla="*/ 2585 h 2665"/>
                <a:gd name="T2" fmla="*/ 0 w 40"/>
                <a:gd name="T3" fmla="*/ 2665 h 2665"/>
                <a:gd name="T4" fmla="*/ 0 w 40"/>
                <a:gd name="T5" fmla="*/ 0 h 2665"/>
                <a:gd name="T6" fmla="*/ 40 w 40"/>
                <a:gd name="T7" fmla="*/ 65 h 2665"/>
                <a:gd name="T8" fmla="*/ 0 w 40"/>
                <a:gd name="T9" fmla="*/ 0 h 2665"/>
                <a:gd name="T10" fmla="*/ 40 w 40"/>
                <a:gd name="T11" fmla="*/ 185 h 2665"/>
                <a:gd name="T12" fmla="*/ 0 w 40"/>
                <a:gd name="T13" fmla="*/ 265 h 2665"/>
                <a:gd name="T14" fmla="*/ 0 w 40"/>
                <a:gd name="T15" fmla="*/ 385 h 2665"/>
                <a:gd name="T16" fmla="*/ 40 w 40"/>
                <a:gd name="T17" fmla="*/ 465 h 2665"/>
                <a:gd name="T18" fmla="*/ 0 w 40"/>
                <a:gd name="T19" fmla="*/ 385 h 2665"/>
                <a:gd name="T20" fmla="*/ 40 w 40"/>
                <a:gd name="T21" fmla="*/ 585 h 2665"/>
                <a:gd name="T22" fmla="*/ 0 w 40"/>
                <a:gd name="T23" fmla="*/ 665 h 2665"/>
                <a:gd name="T24" fmla="*/ 0 w 40"/>
                <a:gd name="T25" fmla="*/ 785 h 2665"/>
                <a:gd name="T26" fmla="*/ 40 w 40"/>
                <a:gd name="T27" fmla="*/ 865 h 2665"/>
                <a:gd name="T28" fmla="*/ 0 w 40"/>
                <a:gd name="T29" fmla="*/ 785 h 2665"/>
                <a:gd name="T30" fmla="*/ 40 w 40"/>
                <a:gd name="T31" fmla="*/ 985 h 2665"/>
                <a:gd name="T32" fmla="*/ 0 w 40"/>
                <a:gd name="T33" fmla="*/ 1065 h 2665"/>
                <a:gd name="T34" fmla="*/ 0 w 40"/>
                <a:gd name="T35" fmla="*/ 1185 h 2665"/>
                <a:gd name="T36" fmla="*/ 40 w 40"/>
                <a:gd name="T37" fmla="*/ 1265 h 2665"/>
                <a:gd name="T38" fmla="*/ 0 w 40"/>
                <a:gd name="T39" fmla="*/ 1185 h 2665"/>
                <a:gd name="T40" fmla="*/ 40 w 40"/>
                <a:gd name="T41" fmla="*/ 1385 h 2665"/>
                <a:gd name="T42" fmla="*/ 0 w 40"/>
                <a:gd name="T43" fmla="*/ 1465 h 2665"/>
                <a:gd name="T44" fmla="*/ 0 w 40"/>
                <a:gd name="T45" fmla="*/ 1585 h 2665"/>
                <a:gd name="T46" fmla="*/ 40 w 40"/>
                <a:gd name="T47" fmla="*/ 1665 h 2665"/>
                <a:gd name="T48" fmla="*/ 0 w 40"/>
                <a:gd name="T49" fmla="*/ 1585 h 2665"/>
                <a:gd name="T50" fmla="*/ 40 w 40"/>
                <a:gd name="T51" fmla="*/ 1785 h 2665"/>
                <a:gd name="T52" fmla="*/ 0 w 40"/>
                <a:gd name="T53" fmla="*/ 1865 h 2665"/>
                <a:gd name="T54" fmla="*/ 0 w 40"/>
                <a:gd name="T55" fmla="*/ 1985 h 2665"/>
                <a:gd name="T56" fmla="*/ 40 w 40"/>
                <a:gd name="T57" fmla="*/ 2065 h 2665"/>
                <a:gd name="T58" fmla="*/ 0 w 40"/>
                <a:gd name="T59" fmla="*/ 1985 h 2665"/>
                <a:gd name="T60" fmla="*/ 40 w 40"/>
                <a:gd name="T61" fmla="*/ 2185 h 2665"/>
                <a:gd name="T62" fmla="*/ 0 w 40"/>
                <a:gd name="T63" fmla="*/ 2265 h 2665"/>
                <a:gd name="T64" fmla="*/ 0 w 40"/>
                <a:gd name="T65" fmla="*/ 2385 h 2665"/>
                <a:gd name="T66" fmla="*/ 40 w 40"/>
                <a:gd name="T67" fmla="*/ 2465 h 2665"/>
                <a:gd name="T68" fmla="*/ 0 w 40"/>
                <a:gd name="T69" fmla="*/ 2385 h 2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2665">
                  <a:moveTo>
                    <a:pt x="0" y="2585"/>
                  </a:moveTo>
                  <a:lnTo>
                    <a:pt x="40" y="2585"/>
                  </a:lnTo>
                  <a:lnTo>
                    <a:pt x="40" y="2665"/>
                  </a:lnTo>
                  <a:lnTo>
                    <a:pt x="0" y="2665"/>
                  </a:lnTo>
                  <a:lnTo>
                    <a:pt x="0" y="2585"/>
                  </a:lnTo>
                  <a:close/>
                  <a:moveTo>
                    <a:pt x="0" y="0"/>
                  </a:moveTo>
                  <a:lnTo>
                    <a:pt x="0" y="65"/>
                  </a:lnTo>
                  <a:lnTo>
                    <a:pt x="40" y="65"/>
                  </a:lnTo>
                  <a:lnTo>
                    <a:pt x="40" y="0"/>
                  </a:lnTo>
                  <a:lnTo>
                    <a:pt x="0" y="0"/>
                  </a:lnTo>
                  <a:close/>
                  <a:moveTo>
                    <a:pt x="0" y="185"/>
                  </a:moveTo>
                  <a:lnTo>
                    <a:pt x="40" y="185"/>
                  </a:lnTo>
                  <a:lnTo>
                    <a:pt x="40" y="265"/>
                  </a:lnTo>
                  <a:lnTo>
                    <a:pt x="0" y="265"/>
                  </a:lnTo>
                  <a:lnTo>
                    <a:pt x="0" y="185"/>
                  </a:lnTo>
                  <a:close/>
                  <a:moveTo>
                    <a:pt x="0" y="385"/>
                  </a:moveTo>
                  <a:lnTo>
                    <a:pt x="40" y="385"/>
                  </a:lnTo>
                  <a:lnTo>
                    <a:pt x="40" y="465"/>
                  </a:lnTo>
                  <a:lnTo>
                    <a:pt x="0" y="465"/>
                  </a:lnTo>
                  <a:lnTo>
                    <a:pt x="0" y="385"/>
                  </a:lnTo>
                  <a:close/>
                  <a:moveTo>
                    <a:pt x="0" y="585"/>
                  </a:moveTo>
                  <a:lnTo>
                    <a:pt x="40" y="585"/>
                  </a:lnTo>
                  <a:lnTo>
                    <a:pt x="40" y="665"/>
                  </a:lnTo>
                  <a:lnTo>
                    <a:pt x="0" y="665"/>
                  </a:lnTo>
                  <a:lnTo>
                    <a:pt x="0" y="585"/>
                  </a:lnTo>
                  <a:close/>
                  <a:moveTo>
                    <a:pt x="0" y="785"/>
                  </a:moveTo>
                  <a:lnTo>
                    <a:pt x="40" y="785"/>
                  </a:lnTo>
                  <a:lnTo>
                    <a:pt x="40" y="865"/>
                  </a:lnTo>
                  <a:lnTo>
                    <a:pt x="0" y="865"/>
                  </a:lnTo>
                  <a:lnTo>
                    <a:pt x="0" y="785"/>
                  </a:lnTo>
                  <a:close/>
                  <a:moveTo>
                    <a:pt x="0" y="985"/>
                  </a:moveTo>
                  <a:lnTo>
                    <a:pt x="40" y="985"/>
                  </a:lnTo>
                  <a:lnTo>
                    <a:pt x="40" y="1065"/>
                  </a:lnTo>
                  <a:lnTo>
                    <a:pt x="0" y="1065"/>
                  </a:lnTo>
                  <a:lnTo>
                    <a:pt x="0" y="985"/>
                  </a:lnTo>
                  <a:close/>
                  <a:moveTo>
                    <a:pt x="0" y="1185"/>
                  </a:moveTo>
                  <a:lnTo>
                    <a:pt x="40" y="1185"/>
                  </a:lnTo>
                  <a:lnTo>
                    <a:pt x="40" y="1265"/>
                  </a:lnTo>
                  <a:lnTo>
                    <a:pt x="0" y="1265"/>
                  </a:lnTo>
                  <a:lnTo>
                    <a:pt x="0" y="1185"/>
                  </a:lnTo>
                  <a:close/>
                  <a:moveTo>
                    <a:pt x="0" y="1385"/>
                  </a:moveTo>
                  <a:lnTo>
                    <a:pt x="40" y="1385"/>
                  </a:lnTo>
                  <a:lnTo>
                    <a:pt x="40" y="1465"/>
                  </a:lnTo>
                  <a:lnTo>
                    <a:pt x="0" y="1465"/>
                  </a:lnTo>
                  <a:lnTo>
                    <a:pt x="0" y="1385"/>
                  </a:lnTo>
                  <a:close/>
                  <a:moveTo>
                    <a:pt x="0" y="1585"/>
                  </a:moveTo>
                  <a:lnTo>
                    <a:pt x="40" y="1585"/>
                  </a:lnTo>
                  <a:lnTo>
                    <a:pt x="40" y="1665"/>
                  </a:lnTo>
                  <a:lnTo>
                    <a:pt x="0" y="1665"/>
                  </a:lnTo>
                  <a:lnTo>
                    <a:pt x="0" y="1585"/>
                  </a:lnTo>
                  <a:close/>
                  <a:moveTo>
                    <a:pt x="0" y="1785"/>
                  </a:moveTo>
                  <a:lnTo>
                    <a:pt x="40" y="1785"/>
                  </a:lnTo>
                  <a:lnTo>
                    <a:pt x="40" y="1865"/>
                  </a:lnTo>
                  <a:lnTo>
                    <a:pt x="0" y="1865"/>
                  </a:lnTo>
                  <a:lnTo>
                    <a:pt x="0" y="1785"/>
                  </a:lnTo>
                  <a:close/>
                  <a:moveTo>
                    <a:pt x="0" y="1985"/>
                  </a:moveTo>
                  <a:lnTo>
                    <a:pt x="40" y="1985"/>
                  </a:lnTo>
                  <a:lnTo>
                    <a:pt x="40" y="2065"/>
                  </a:lnTo>
                  <a:lnTo>
                    <a:pt x="0" y="2065"/>
                  </a:lnTo>
                  <a:lnTo>
                    <a:pt x="0" y="1985"/>
                  </a:lnTo>
                  <a:close/>
                  <a:moveTo>
                    <a:pt x="0" y="2185"/>
                  </a:moveTo>
                  <a:lnTo>
                    <a:pt x="40" y="2185"/>
                  </a:lnTo>
                  <a:lnTo>
                    <a:pt x="40" y="2265"/>
                  </a:lnTo>
                  <a:lnTo>
                    <a:pt x="0" y="2265"/>
                  </a:lnTo>
                  <a:lnTo>
                    <a:pt x="0" y="2185"/>
                  </a:lnTo>
                  <a:close/>
                  <a:moveTo>
                    <a:pt x="0" y="2385"/>
                  </a:moveTo>
                  <a:lnTo>
                    <a:pt x="40" y="2385"/>
                  </a:lnTo>
                  <a:lnTo>
                    <a:pt x="40" y="2465"/>
                  </a:lnTo>
                  <a:lnTo>
                    <a:pt x="0" y="2465"/>
                  </a:lnTo>
                  <a:lnTo>
                    <a:pt x="0" y="238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3" name="TextBox 22"/>
          <p:cNvSpPr txBox="1"/>
          <p:nvPr/>
        </p:nvSpPr>
        <p:spPr>
          <a:xfrm>
            <a:off x="908476" y="810259"/>
            <a:ext cx="1082348" cy="1169551"/>
          </a:xfrm>
          <a:prstGeom prst="rect">
            <a:avLst/>
          </a:prstGeom>
          <a:noFill/>
        </p:spPr>
        <p:txBody>
          <a:bodyPr wrap="none" rtlCol="0">
            <a:spAutoFit/>
          </a:bodyPr>
          <a:lstStyle/>
          <a:p>
            <a:r>
              <a:rPr lang="zh-CN" altLang="en-US" sz="7000" dirty="0">
                <a:solidFill>
                  <a:srgbClr val="C00000"/>
                </a:solidFill>
                <a:latin typeface="李旭科书法" panose="02000603000000000000" pitchFamily="2" charset="-122"/>
                <a:ea typeface="李旭科书法" panose="02000603000000000000" pitchFamily="2" charset="-122"/>
              </a:rPr>
              <a:t>目</a:t>
            </a:r>
            <a:endParaRPr lang="zh-CN" altLang="en-US" sz="7000" dirty="0">
              <a:solidFill>
                <a:srgbClr val="C00000"/>
              </a:solidFill>
              <a:latin typeface="李旭科书法" panose="02000603000000000000" pitchFamily="2" charset="-122"/>
              <a:ea typeface="李旭科书法" panose="02000603000000000000" pitchFamily="2" charset="-122"/>
            </a:endParaRPr>
          </a:p>
        </p:txBody>
      </p:sp>
      <p:sp>
        <p:nvSpPr>
          <p:cNvPr id="26" name="TextBox 25"/>
          <p:cNvSpPr txBox="1"/>
          <p:nvPr/>
        </p:nvSpPr>
        <p:spPr>
          <a:xfrm>
            <a:off x="908476" y="2011845"/>
            <a:ext cx="1082348" cy="1169551"/>
          </a:xfrm>
          <a:prstGeom prst="rect">
            <a:avLst/>
          </a:prstGeom>
          <a:noFill/>
        </p:spPr>
        <p:txBody>
          <a:bodyPr wrap="none" rtlCol="0">
            <a:spAutoFit/>
          </a:bodyPr>
          <a:lstStyle/>
          <a:p>
            <a:r>
              <a:rPr lang="zh-CN" altLang="en-US" sz="7000" dirty="0">
                <a:solidFill>
                  <a:srgbClr val="C00000"/>
                </a:solidFill>
                <a:latin typeface="李旭科书法" panose="02000603000000000000" pitchFamily="2" charset="-122"/>
                <a:ea typeface="李旭科书法" panose="02000603000000000000" pitchFamily="2" charset="-122"/>
              </a:rPr>
              <a:t>录</a:t>
            </a:r>
            <a:endParaRPr lang="zh-CN" altLang="en-US" sz="7000" dirty="0">
              <a:solidFill>
                <a:srgbClr val="C00000"/>
              </a:solidFill>
              <a:latin typeface="李旭科书法" panose="02000603000000000000" pitchFamily="2" charset="-122"/>
              <a:ea typeface="李旭科书法" panose="02000603000000000000" pitchFamily="2" charset="-122"/>
            </a:endParaRPr>
          </a:p>
        </p:txBody>
      </p:sp>
      <p:sp>
        <p:nvSpPr>
          <p:cNvPr id="27" name="TextBox 26"/>
          <p:cNvSpPr txBox="1"/>
          <p:nvPr/>
        </p:nvSpPr>
        <p:spPr>
          <a:xfrm>
            <a:off x="2843808" y="1097527"/>
            <a:ext cx="3711272" cy="477054"/>
          </a:xfrm>
          <a:prstGeom prst="rect">
            <a:avLst/>
          </a:prstGeom>
          <a:noFill/>
        </p:spPr>
        <p:txBody>
          <a:bodyPr wrap="none" rtlCol="0">
            <a:spAutoFit/>
          </a:bodyPr>
          <a:lstStyle/>
          <a:p>
            <a:r>
              <a:rPr lang="zh-CN" altLang="en-US" sz="2500" b="1" dirty="0">
                <a:solidFill>
                  <a:srgbClr val="C00000"/>
                </a:solidFill>
                <a:latin typeface="微软雅黑" panose="020B0503020204020204" pitchFamily="34" charset="-122"/>
                <a:ea typeface="微软雅黑" panose="020B0503020204020204" pitchFamily="34" charset="-122"/>
              </a:rPr>
              <a:t>一、国旗国徽国歌的认识</a:t>
            </a:r>
            <a:endParaRPr lang="zh-CN" altLang="en-US" sz="2500" b="1" dirty="0">
              <a:solidFill>
                <a:srgbClr val="C00000"/>
              </a:solidFill>
              <a:latin typeface="微软雅黑" panose="020B0503020204020204" pitchFamily="34" charset="-122"/>
              <a:ea typeface="微软雅黑" panose="020B0503020204020204" pitchFamily="34" charset="-122"/>
            </a:endParaRPr>
          </a:p>
        </p:txBody>
      </p:sp>
      <p:sp>
        <p:nvSpPr>
          <p:cNvPr id="28" name="TextBox 27"/>
          <p:cNvSpPr txBox="1"/>
          <p:nvPr/>
        </p:nvSpPr>
        <p:spPr>
          <a:xfrm>
            <a:off x="2843808" y="1718003"/>
            <a:ext cx="2108269" cy="477054"/>
          </a:xfrm>
          <a:prstGeom prst="rect">
            <a:avLst/>
          </a:prstGeom>
          <a:noFill/>
        </p:spPr>
        <p:txBody>
          <a:bodyPr wrap="none" rtlCol="0">
            <a:spAutoFit/>
          </a:bodyPr>
          <a:lstStyle/>
          <a:p>
            <a:r>
              <a:rPr lang="zh-CN" altLang="en-US" sz="2500" b="1" dirty="0">
                <a:solidFill>
                  <a:srgbClr val="C00000"/>
                </a:solidFill>
                <a:latin typeface="微软雅黑" panose="020B0503020204020204" pitchFamily="34" charset="-122"/>
                <a:ea typeface="微软雅黑" panose="020B0503020204020204" pitchFamily="34" charset="-122"/>
              </a:rPr>
              <a:t>二、历史回放</a:t>
            </a:r>
            <a:endParaRPr lang="zh-CN" altLang="en-US" sz="2500" b="1" dirty="0">
              <a:solidFill>
                <a:srgbClr val="C00000"/>
              </a:solidFill>
              <a:latin typeface="微软雅黑" panose="020B0503020204020204" pitchFamily="34" charset="-122"/>
              <a:ea typeface="微软雅黑" panose="020B0503020204020204" pitchFamily="34" charset="-122"/>
            </a:endParaRPr>
          </a:p>
        </p:txBody>
      </p:sp>
      <p:sp>
        <p:nvSpPr>
          <p:cNvPr id="29" name="TextBox 28"/>
          <p:cNvSpPr txBox="1"/>
          <p:nvPr/>
        </p:nvSpPr>
        <p:spPr>
          <a:xfrm>
            <a:off x="2843808" y="2358093"/>
            <a:ext cx="3390672" cy="477054"/>
          </a:xfrm>
          <a:prstGeom prst="rect">
            <a:avLst/>
          </a:prstGeom>
          <a:noFill/>
        </p:spPr>
        <p:txBody>
          <a:bodyPr wrap="none" rtlCol="0">
            <a:spAutoFit/>
          </a:bodyPr>
          <a:lstStyle/>
          <a:p>
            <a:r>
              <a:rPr lang="zh-CN" altLang="en-US" sz="2500" b="1" dirty="0">
                <a:solidFill>
                  <a:srgbClr val="C00000"/>
                </a:solidFill>
                <a:latin typeface="微软雅黑" panose="020B0503020204020204" pitchFamily="34" charset="-122"/>
                <a:ea typeface="微软雅黑" panose="020B0503020204020204" pitchFamily="34" charset="-122"/>
              </a:rPr>
              <a:t>三、爱国英雄人物事迹</a:t>
            </a:r>
            <a:endParaRPr lang="zh-CN" altLang="en-US" sz="2500" b="1" dirty="0">
              <a:solidFill>
                <a:srgbClr val="C00000"/>
              </a:solidFill>
              <a:latin typeface="微软雅黑" panose="020B0503020204020204" pitchFamily="34" charset="-122"/>
              <a:ea typeface="微软雅黑" panose="020B0503020204020204" pitchFamily="34" charset="-122"/>
            </a:endParaRPr>
          </a:p>
        </p:txBody>
      </p:sp>
      <p:sp>
        <p:nvSpPr>
          <p:cNvPr id="30" name="五角星 29"/>
          <p:cNvSpPr/>
          <p:nvPr/>
        </p:nvSpPr>
        <p:spPr>
          <a:xfrm>
            <a:off x="2469695" y="1149538"/>
            <a:ext cx="336828" cy="336828"/>
          </a:xfrm>
          <a:prstGeom prst="star5">
            <a:avLst>
              <a:gd name="adj" fmla="val 24300"/>
              <a:gd name="hf" fmla="val 105146"/>
              <a:gd name="vf" fmla="val 110557"/>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decel="3000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1+#ppt_w/2"/>
                                          </p:val>
                                        </p:tav>
                                        <p:tav tm="100000">
                                          <p:val>
                                            <p:strVal val="#ppt_x"/>
                                          </p:val>
                                        </p:tav>
                                      </p:tavLst>
                                    </p:anim>
                                    <p:anim calcmode="lin" valueType="num">
                                      <p:cBhvr additive="base">
                                        <p:cTn id="14" dur="1000" fill="hold"/>
                                        <p:tgtEl>
                                          <p:spTgt spid="7"/>
                                        </p:tgtEl>
                                        <p:attrNameLst>
                                          <p:attrName>ppt_y</p:attrName>
                                        </p:attrNameLst>
                                      </p:cBhvr>
                                      <p:tavLst>
                                        <p:tav tm="0">
                                          <p:val>
                                            <p:strVal val="#ppt_y"/>
                                          </p:val>
                                        </p:tav>
                                        <p:tav tm="100000">
                                          <p:val>
                                            <p:strVal val="#ppt_y"/>
                                          </p:val>
                                        </p:tav>
                                      </p:tavLst>
                                    </p:anim>
                                  </p:childTnLst>
                                </p:cTn>
                              </p:par>
                            </p:childTnLst>
                          </p:cTn>
                        </p:par>
                        <p:par>
                          <p:cTn id="15" fill="hold">
                            <p:stCondLst>
                              <p:cond delay="2000"/>
                            </p:stCondLst>
                            <p:childTnLst>
                              <p:par>
                                <p:cTn id="16" presetID="42"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par>
                          <p:cTn id="21" fill="hold">
                            <p:stCondLst>
                              <p:cond delay="3000"/>
                            </p:stCondLst>
                            <p:childTnLst>
                              <p:par>
                                <p:cTn id="22" presetID="22" presetClass="entr" presetSubtype="8"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1000"/>
                                        <p:tgtEl>
                                          <p:spTgt spid="6"/>
                                        </p:tgtEl>
                                      </p:cBhvr>
                                    </p:animEffect>
                                  </p:childTnLst>
                                </p:cTn>
                              </p:par>
                            </p:childTnLst>
                          </p:cTn>
                        </p:par>
                        <p:par>
                          <p:cTn id="25" fill="hold">
                            <p:stCondLst>
                              <p:cond delay="4000"/>
                            </p:stCondLst>
                            <p:childTnLst>
                              <p:par>
                                <p:cTn id="26" presetID="16" presetClass="entr" presetSubtype="21"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arn(inVertical)">
                                      <p:cBhvr>
                                        <p:cTn id="28" dur="500"/>
                                        <p:tgtEl>
                                          <p:spTgt spid="21"/>
                                        </p:tgtEl>
                                      </p:cBhvr>
                                    </p:animEffect>
                                  </p:childTnLst>
                                </p:cTn>
                              </p:par>
                            </p:childTnLst>
                          </p:cTn>
                        </p:par>
                        <p:par>
                          <p:cTn id="29" fill="hold">
                            <p:stCondLst>
                              <p:cond delay="4500"/>
                            </p:stCondLst>
                            <p:childTnLst>
                              <p:par>
                                <p:cTn id="30" presetID="53" presetClass="entr" presetSubtype="16" fill="hold" grpId="0"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p:cTn id="32" dur="500" fill="hold"/>
                                        <p:tgtEl>
                                          <p:spTgt spid="23"/>
                                        </p:tgtEl>
                                        <p:attrNameLst>
                                          <p:attrName>ppt_w</p:attrName>
                                        </p:attrNameLst>
                                      </p:cBhvr>
                                      <p:tavLst>
                                        <p:tav tm="0">
                                          <p:val>
                                            <p:fltVal val="0"/>
                                          </p:val>
                                        </p:tav>
                                        <p:tav tm="100000">
                                          <p:val>
                                            <p:strVal val="#ppt_w"/>
                                          </p:val>
                                        </p:tav>
                                      </p:tavLst>
                                    </p:anim>
                                    <p:anim calcmode="lin" valueType="num">
                                      <p:cBhvr>
                                        <p:cTn id="33" dur="500" fill="hold"/>
                                        <p:tgtEl>
                                          <p:spTgt spid="23"/>
                                        </p:tgtEl>
                                        <p:attrNameLst>
                                          <p:attrName>ppt_h</p:attrName>
                                        </p:attrNameLst>
                                      </p:cBhvr>
                                      <p:tavLst>
                                        <p:tav tm="0">
                                          <p:val>
                                            <p:fltVal val="0"/>
                                          </p:val>
                                        </p:tav>
                                        <p:tav tm="100000">
                                          <p:val>
                                            <p:strVal val="#ppt_h"/>
                                          </p:val>
                                        </p:tav>
                                      </p:tavLst>
                                    </p:anim>
                                    <p:animEffect transition="in" filter="fade">
                                      <p:cBhvr>
                                        <p:cTn id="34" dur="500"/>
                                        <p:tgtEl>
                                          <p:spTgt spid="23"/>
                                        </p:tgtEl>
                                      </p:cBhvr>
                                    </p:animEffect>
                                  </p:childTnLst>
                                </p:cTn>
                              </p:par>
                            </p:childTnLst>
                          </p:cTn>
                        </p:par>
                        <p:par>
                          <p:cTn id="35" fill="hold">
                            <p:stCondLst>
                              <p:cond delay="5000"/>
                            </p:stCondLst>
                            <p:childTnLst>
                              <p:par>
                                <p:cTn id="36" presetID="16" presetClass="entr" presetSubtype="21" fill="hold" nodeType="after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barn(inVertical)">
                                      <p:cBhvr>
                                        <p:cTn id="38" dur="500"/>
                                        <p:tgtEl>
                                          <p:spTgt spid="22"/>
                                        </p:tgtEl>
                                      </p:cBhvr>
                                    </p:animEffect>
                                  </p:childTnLst>
                                </p:cTn>
                              </p:par>
                            </p:childTnLst>
                          </p:cTn>
                        </p:par>
                        <p:par>
                          <p:cTn id="39" fill="hold">
                            <p:stCondLst>
                              <p:cond delay="5500"/>
                            </p:stCondLst>
                            <p:childTnLst>
                              <p:par>
                                <p:cTn id="40" presetID="53" presetClass="entr" presetSubtype="16"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p:cTn id="42" dur="500" fill="hold"/>
                                        <p:tgtEl>
                                          <p:spTgt spid="26"/>
                                        </p:tgtEl>
                                        <p:attrNameLst>
                                          <p:attrName>ppt_w</p:attrName>
                                        </p:attrNameLst>
                                      </p:cBhvr>
                                      <p:tavLst>
                                        <p:tav tm="0">
                                          <p:val>
                                            <p:fltVal val="0"/>
                                          </p:val>
                                        </p:tav>
                                        <p:tav tm="100000">
                                          <p:val>
                                            <p:strVal val="#ppt_w"/>
                                          </p:val>
                                        </p:tav>
                                      </p:tavLst>
                                    </p:anim>
                                    <p:anim calcmode="lin" valueType="num">
                                      <p:cBhvr>
                                        <p:cTn id="43" dur="500" fill="hold"/>
                                        <p:tgtEl>
                                          <p:spTgt spid="26"/>
                                        </p:tgtEl>
                                        <p:attrNameLst>
                                          <p:attrName>ppt_h</p:attrName>
                                        </p:attrNameLst>
                                      </p:cBhvr>
                                      <p:tavLst>
                                        <p:tav tm="0">
                                          <p:val>
                                            <p:fltVal val="0"/>
                                          </p:val>
                                        </p:tav>
                                        <p:tav tm="100000">
                                          <p:val>
                                            <p:strVal val="#ppt_h"/>
                                          </p:val>
                                        </p:tav>
                                      </p:tavLst>
                                    </p:anim>
                                    <p:animEffect transition="in" filter="fade">
                                      <p:cBhvr>
                                        <p:cTn id="44" dur="500"/>
                                        <p:tgtEl>
                                          <p:spTgt spid="26"/>
                                        </p:tgtEl>
                                      </p:cBhvr>
                                    </p:animEffect>
                                  </p:childTnLst>
                                </p:cTn>
                              </p:par>
                            </p:childTnLst>
                          </p:cTn>
                        </p:par>
                        <p:par>
                          <p:cTn id="45" fill="hold">
                            <p:stCondLst>
                              <p:cond delay="6000"/>
                            </p:stCondLst>
                            <p:childTnLst>
                              <p:par>
                                <p:cTn id="46" presetID="2" presetClass="entr" presetSubtype="2" fill="hold" grpId="0" nodeType="afterEffect">
                                  <p:stCondLst>
                                    <p:cond delay="0"/>
                                  </p:stCondLst>
                                  <p:childTnLst>
                                    <p:set>
                                      <p:cBhvr>
                                        <p:cTn id="47" dur="1" fill="hold">
                                          <p:stCondLst>
                                            <p:cond delay="0"/>
                                          </p:stCondLst>
                                        </p:cTn>
                                        <p:tgtEl>
                                          <p:spTgt spid="27"/>
                                        </p:tgtEl>
                                        <p:attrNameLst>
                                          <p:attrName>style.visibility</p:attrName>
                                        </p:attrNameLst>
                                      </p:cBhvr>
                                      <p:to>
                                        <p:strVal val="visible"/>
                                      </p:to>
                                    </p:set>
                                    <p:anim calcmode="lin" valueType="num">
                                      <p:cBhvr additive="base">
                                        <p:cTn id="48" dur="500" fill="hold"/>
                                        <p:tgtEl>
                                          <p:spTgt spid="27"/>
                                        </p:tgtEl>
                                        <p:attrNameLst>
                                          <p:attrName>ppt_x</p:attrName>
                                        </p:attrNameLst>
                                      </p:cBhvr>
                                      <p:tavLst>
                                        <p:tav tm="0">
                                          <p:val>
                                            <p:strVal val="1+#ppt_w/2"/>
                                          </p:val>
                                        </p:tav>
                                        <p:tav tm="100000">
                                          <p:val>
                                            <p:strVal val="#ppt_x"/>
                                          </p:val>
                                        </p:tav>
                                      </p:tavLst>
                                    </p:anim>
                                    <p:anim calcmode="lin" valueType="num">
                                      <p:cBhvr additive="base">
                                        <p:cTn id="49" dur="500" fill="hold"/>
                                        <p:tgtEl>
                                          <p:spTgt spid="27"/>
                                        </p:tgtEl>
                                        <p:attrNameLst>
                                          <p:attrName>ppt_y</p:attrName>
                                        </p:attrNameLst>
                                      </p:cBhvr>
                                      <p:tavLst>
                                        <p:tav tm="0">
                                          <p:val>
                                            <p:strVal val="#ppt_y"/>
                                          </p:val>
                                        </p:tav>
                                        <p:tav tm="100000">
                                          <p:val>
                                            <p:strVal val="#ppt_y"/>
                                          </p:val>
                                        </p:tav>
                                      </p:tavLst>
                                    </p:anim>
                                  </p:childTnLst>
                                </p:cTn>
                              </p:par>
                            </p:childTnLst>
                          </p:cTn>
                        </p:par>
                        <p:par>
                          <p:cTn id="50" fill="hold">
                            <p:stCondLst>
                              <p:cond delay="6500"/>
                            </p:stCondLst>
                            <p:childTnLst>
                              <p:par>
                                <p:cTn id="51" presetID="2" presetClass="entr" presetSubtype="2" fill="hold" grpId="0" nodeType="afterEffect">
                                  <p:stCondLst>
                                    <p:cond delay="0"/>
                                  </p:stCondLst>
                                  <p:childTnLst>
                                    <p:set>
                                      <p:cBhvr>
                                        <p:cTn id="52" dur="1" fill="hold">
                                          <p:stCondLst>
                                            <p:cond delay="0"/>
                                          </p:stCondLst>
                                        </p:cTn>
                                        <p:tgtEl>
                                          <p:spTgt spid="28"/>
                                        </p:tgtEl>
                                        <p:attrNameLst>
                                          <p:attrName>style.visibility</p:attrName>
                                        </p:attrNameLst>
                                      </p:cBhvr>
                                      <p:to>
                                        <p:strVal val="visible"/>
                                      </p:to>
                                    </p:set>
                                    <p:anim calcmode="lin" valueType="num">
                                      <p:cBhvr additive="base">
                                        <p:cTn id="53" dur="500" fill="hold"/>
                                        <p:tgtEl>
                                          <p:spTgt spid="28"/>
                                        </p:tgtEl>
                                        <p:attrNameLst>
                                          <p:attrName>ppt_x</p:attrName>
                                        </p:attrNameLst>
                                      </p:cBhvr>
                                      <p:tavLst>
                                        <p:tav tm="0">
                                          <p:val>
                                            <p:strVal val="1+#ppt_w/2"/>
                                          </p:val>
                                        </p:tav>
                                        <p:tav tm="100000">
                                          <p:val>
                                            <p:strVal val="#ppt_x"/>
                                          </p:val>
                                        </p:tav>
                                      </p:tavLst>
                                    </p:anim>
                                    <p:anim calcmode="lin" valueType="num">
                                      <p:cBhvr additive="base">
                                        <p:cTn id="54" dur="500" fill="hold"/>
                                        <p:tgtEl>
                                          <p:spTgt spid="28"/>
                                        </p:tgtEl>
                                        <p:attrNameLst>
                                          <p:attrName>ppt_y</p:attrName>
                                        </p:attrNameLst>
                                      </p:cBhvr>
                                      <p:tavLst>
                                        <p:tav tm="0">
                                          <p:val>
                                            <p:strVal val="#ppt_y"/>
                                          </p:val>
                                        </p:tav>
                                        <p:tav tm="100000">
                                          <p:val>
                                            <p:strVal val="#ppt_y"/>
                                          </p:val>
                                        </p:tav>
                                      </p:tavLst>
                                    </p:anim>
                                  </p:childTnLst>
                                </p:cTn>
                              </p:par>
                            </p:childTnLst>
                          </p:cTn>
                        </p:par>
                        <p:par>
                          <p:cTn id="55" fill="hold">
                            <p:stCondLst>
                              <p:cond delay="7000"/>
                            </p:stCondLst>
                            <p:childTnLst>
                              <p:par>
                                <p:cTn id="56" presetID="2" presetClass="entr" presetSubtype="2" fill="hold" grpId="0" nodeType="afterEffect">
                                  <p:stCondLst>
                                    <p:cond delay="0"/>
                                  </p:stCondLst>
                                  <p:childTnLst>
                                    <p:set>
                                      <p:cBhvr>
                                        <p:cTn id="57" dur="1" fill="hold">
                                          <p:stCondLst>
                                            <p:cond delay="0"/>
                                          </p:stCondLst>
                                        </p:cTn>
                                        <p:tgtEl>
                                          <p:spTgt spid="29"/>
                                        </p:tgtEl>
                                        <p:attrNameLst>
                                          <p:attrName>style.visibility</p:attrName>
                                        </p:attrNameLst>
                                      </p:cBhvr>
                                      <p:to>
                                        <p:strVal val="visible"/>
                                      </p:to>
                                    </p:set>
                                    <p:anim calcmode="lin" valueType="num">
                                      <p:cBhvr additive="base">
                                        <p:cTn id="58" dur="500" fill="hold"/>
                                        <p:tgtEl>
                                          <p:spTgt spid="29"/>
                                        </p:tgtEl>
                                        <p:attrNameLst>
                                          <p:attrName>ppt_x</p:attrName>
                                        </p:attrNameLst>
                                      </p:cBhvr>
                                      <p:tavLst>
                                        <p:tav tm="0">
                                          <p:val>
                                            <p:strVal val="1+#ppt_w/2"/>
                                          </p:val>
                                        </p:tav>
                                        <p:tav tm="100000">
                                          <p:val>
                                            <p:strVal val="#ppt_x"/>
                                          </p:val>
                                        </p:tav>
                                      </p:tavLst>
                                    </p:anim>
                                    <p:anim calcmode="lin" valueType="num">
                                      <p:cBhvr additive="base">
                                        <p:cTn id="59" dur="500" fill="hold"/>
                                        <p:tgtEl>
                                          <p:spTgt spid="29"/>
                                        </p:tgtEl>
                                        <p:attrNameLst>
                                          <p:attrName>ppt_y</p:attrName>
                                        </p:attrNameLst>
                                      </p:cBhvr>
                                      <p:tavLst>
                                        <p:tav tm="0">
                                          <p:val>
                                            <p:strVal val="#ppt_y"/>
                                          </p:val>
                                        </p:tav>
                                        <p:tav tm="100000">
                                          <p:val>
                                            <p:strVal val="#ppt_y"/>
                                          </p:val>
                                        </p:tav>
                                      </p:tavLst>
                                    </p:anim>
                                  </p:childTnLst>
                                </p:cTn>
                              </p:par>
                            </p:childTnLst>
                          </p:cTn>
                        </p:par>
                        <p:par>
                          <p:cTn id="60" fill="hold">
                            <p:stCondLst>
                              <p:cond delay="7500"/>
                            </p:stCondLst>
                            <p:childTnLst>
                              <p:par>
                                <p:cTn id="61" presetID="47" presetClass="entr" presetSubtype="0" fill="hold" grpId="0" nodeType="after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fade">
                                      <p:cBhvr>
                                        <p:cTn id="63" dur="1000"/>
                                        <p:tgtEl>
                                          <p:spTgt spid="30"/>
                                        </p:tgtEl>
                                      </p:cBhvr>
                                    </p:animEffect>
                                    <p:anim calcmode="lin" valueType="num">
                                      <p:cBhvr>
                                        <p:cTn id="64" dur="1000" fill="hold"/>
                                        <p:tgtEl>
                                          <p:spTgt spid="30"/>
                                        </p:tgtEl>
                                        <p:attrNameLst>
                                          <p:attrName>ppt_x</p:attrName>
                                        </p:attrNameLst>
                                      </p:cBhvr>
                                      <p:tavLst>
                                        <p:tav tm="0">
                                          <p:val>
                                            <p:strVal val="#ppt_x"/>
                                          </p:val>
                                        </p:tav>
                                        <p:tav tm="100000">
                                          <p:val>
                                            <p:strVal val="#ppt_x"/>
                                          </p:val>
                                        </p:tav>
                                      </p:tavLst>
                                    </p:anim>
                                    <p:anim calcmode="lin" valueType="num">
                                      <p:cBhvr>
                                        <p:cTn id="6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P spid="27" grpId="0"/>
      <p:bldP spid="28" grpId="0"/>
      <p:bldP spid="29" grpId="0"/>
      <p:bldP spid="3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23528" y="123478"/>
            <a:ext cx="858276" cy="522687"/>
          </a:xfrm>
          <a:prstGeom prst="rect">
            <a:avLst/>
          </a:prstGeom>
        </p:spPr>
      </p:pic>
      <p:sp>
        <p:nvSpPr>
          <p:cNvPr id="9" name="TextBox 8"/>
          <p:cNvSpPr txBox="1"/>
          <p:nvPr/>
        </p:nvSpPr>
        <p:spPr>
          <a:xfrm>
            <a:off x="1213010" y="246055"/>
            <a:ext cx="1390124" cy="400110"/>
          </a:xfrm>
          <a:prstGeom prst="rect">
            <a:avLst/>
          </a:prstGeom>
          <a:noFill/>
        </p:spPr>
        <p:txBody>
          <a:bodyPr wrap="none" rtlCol="0">
            <a:spAutoFit/>
          </a:bodyPr>
          <a:lstStyle/>
          <a:p>
            <a:r>
              <a:rPr lang="zh-CN" altLang="en-US" sz="2000" b="1" dirty="0">
                <a:solidFill>
                  <a:srgbClr val="C00000"/>
                </a:solidFill>
                <a:latin typeface="微软雅黑" panose="020B0503020204020204" pitchFamily="34" charset="-122"/>
                <a:ea typeface="微软雅黑" panose="020B0503020204020204" pitchFamily="34" charset="-122"/>
              </a:rPr>
              <a:t>国旗</a:t>
            </a:r>
            <a:r>
              <a:rPr lang="zh-CN" altLang="en-US" b="1" dirty="0">
                <a:solidFill>
                  <a:srgbClr val="C00000"/>
                </a:solidFill>
                <a:latin typeface="微软雅黑" panose="020B0503020204020204" pitchFamily="34" charset="-122"/>
                <a:ea typeface="微软雅黑" panose="020B0503020204020204" pitchFamily="34" charset="-122"/>
              </a:rPr>
              <a:t>的认识</a:t>
            </a:r>
            <a:endParaRPr lang="zh-CN" altLang="en-US" b="1" dirty="0">
              <a:solidFill>
                <a:srgbClr val="C00000"/>
              </a:solidFill>
              <a:latin typeface="微软雅黑" panose="020B0503020204020204" pitchFamily="34" charset="-122"/>
              <a:ea typeface="微软雅黑" panose="020B0503020204020204" pitchFamily="34" charset="-122"/>
            </a:endParaRPr>
          </a:p>
        </p:txBody>
      </p:sp>
      <p:cxnSp>
        <p:nvCxnSpPr>
          <p:cNvPr id="10" name="直接连接符 9"/>
          <p:cNvCxnSpPr/>
          <p:nvPr/>
        </p:nvCxnSpPr>
        <p:spPr>
          <a:xfrm>
            <a:off x="9525" y="699542"/>
            <a:ext cx="9134475"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19" name="组合 18"/>
          <p:cNvGrpSpPr/>
          <p:nvPr/>
        </p:nvGrpSpPr>
        <p:grpSpPr>
          <a:xfrm>
            <a:off x="715475" y="1680726"/>
            <a:ext cx="2385194" cy="1628670"/>
            <a:chOff x="1345927" y="1735138"/>
            <a:chExt cx="2652712" cy="1811338"/>
          </a:xfrm>
        </p:grpSpPr>
        <p:sp>
          <p:nvSpPr>
            <p:cNvPr id="13" name="Rectangle 11"/>
            <p:cNvSpPr>
              <a:spLocks noChangeArrowheads="1"/>
            </p:cNvSpPr>
            <p:nvPr/>
          </p:nvSpPr>
          <p:spPr bwMode="auto">
            <a:xfrm>
              <a:off x="1345927" y="1735138"/>
              <a:ext cx="2652712" cy="1811338"/>
            </a:xfrm>
            <a:prstGeom prst="rect">
              <a:avLst/>
            </a:prstGeom>
            <a:solidFill>
              <a:srgbClr val="D000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 name="Freeform 12"/>
            <p:cNvSpPr/>
            <p:nvPr/>
          </p:nvSpPr>
          <p:spPr bwMode="auto">
            <a:xfrm>
              <a:off x="1503090" y="1916113"/>
              <a:ext cx="569912" cy="542925"/>
            </a:xfrm>
            <a:custGeom>
              <a:avLst/>
              <a:gdLst>
                <a:gd name="T0" fmla="*/ 793 w 1587"/>
                <a:gd name="T1" fmla="*/ 0 h 1510"/>
                <a:gd name="T2" fmla="*/ 981 w 1587"/>
                <a:gd name="T3" fmla="*/ 577 h 1510"/>
                <a:gd name="T4" fmla="*/ 1587 w 1587"/>
                <a:gd name="T5" fmla="*/ 577 h 1510"/>
                <a:gd name="T6" fmla="*/ 1096 w 1587"/>
                <a:gd name="T7" fmla="*/ 933 h 1510"/>
                <a:gd name="T8" fmla="*/ 1284 w 1587"/>
                <a:gd name="T9" fmla="*/ 1510 h 1510"/>
                <a:gd name="T10" fmla="*/ 793 w 1587"/>
                <a:gd name="T11" fmla="*/ 1153 h 1510"/>
                <a:gd name="T12" fmla="*/ 303 w 1587"/>
                <a:gd name="T13" fmla="*/ 1510 h 1510"/>
                <a:gd name="T14" fmla="*/ 490 w 1587"/>
                <a:gd name="T15" fmla="*/ 933 h 1510"/>
                <a:gd name="T16" fmla="*/ 0 w 1587"/>
                <a:gd name="T17" fmla="*/ 577 h 1510"/>
                <a:gd name="T18" fmla="*/ 606 w 1587"/>
                <a:gd name="T19" fmla="*/ 577 h 1510"/>
                <a:gd name="T20" fmla="*/ 793 w 1587"/>
                <a:gd name="T21" fmla="*/ 0 h 1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87" h="1510">
                  <a:moveTo>
                    <a:pt x="793" y="0"/>
                  </a:moveTo>
                  <a:lnTo>
                    <a:pt x="981" y="577"/>
                  </a:lnTo>
                  <a:lnTo>
                    <a:pt x="1587" y="577"/>
                  </a:lnTo>
                  <a:lnTo>
                    <a:pt x="1096" y="933"/>
                  </a:lnTo>
                  <a:lnTo>
                    <a:pt x="1284" y="1510"/>
                  </a:lnTo>
                  <a:lnTo>
                    <a:pt x="793" y="1153"/>
                  </a:lnTo>
                  <a:lnTo>
                    <a:pt x="303" y="1510"/>
                  </a:lnTo>
                  <a:lnTo>
                    <a:pt x="490" y="933"/>
                  </a:lnTo>
                  <a:lnTo>
                    <a:pt x="0" y="577"/>
                  </a:lnTo>
                  <a:lnTo>
                    <a:pt x="606" y="577"/>
                  </a:lnTo>
                  <a:lnTo>
                    <a:pt x="793" y="0"/>
                  </a:lnTo>
                  <a:close/>
                </a:path>
              </a:pathLst>
            </a:custGeom>
            <a:solidFill>
              <a:srgbClr val="FFF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Freeform 13"/>
            <p:cNvSpPr/>
            <p:nvPr/>
          </p:nvSpPr>
          <p:spPr bwMode="auto">
            <a:xfrm>
              <a:off x="2146027" y="1825625"/>
              <a:ext cx="171450" cy="177800"/>
            </a:xfrm>
            <a:custGeom>
              <a:avLst/>
              <a:gdLst>
                <a:gd name="T0" fmla="*/ 2 w 476"/>
                <a:gd name="T1" fmla="*/ 86 h 496"/>
                <a:gd name="T2" fmla="*/ 183 w 476"/>
                <a:gd name="T3" fmla="*/ 150 h 496"/>
                <a:gd name="T4" fmla="*/ 296 w 476"/>
                <a:gd name="T5" fmla="*/ 0 h 496"/>
                <a:gd name="T6" fmla="*/ 295 w 476"/>
                <a:gd name="T7" fmla="*/ 189 h 496"/>
                <a:gd name="T8" fmla="*/ 476 w 476"/>
                <a:gd name="T9" fmla="*/ 253 h 496"/>
                <a:gd name="T10" fmla="*/ 294 w 476"/>
                <a:gd name="T11" fmla="*/ 307 h 496"/>
                <a:gd name="T12" fmla="*/ 293 w 476"/>
                <a:gd name="T13" fmla="*/ 496 h 496"/>
                <a:gd name="T14" fmla="*/ 182 w 476"/>
                <a:gd name="T15" fmla="*/ 340 h 496"/>
                <a:gd name="T16" fmla="*/ 0 w 476"/>
                <a:gd name="T17" fmla="*/ 393 h 496"/>
                <a:gd name="T18" fmla="*/ 113 w 476"/>
                <a:gd name="T19" fmla="*/ 243 h 496"/>
                <a:gd name="T20" fmla="*/ 2 w 476"/>
                <a:gd name="T21" fmla="*/ 86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6" h="496">
                  <a:moveTo>
                    <a:pt x="2" y="86"/>
                  </a:moveTo>
                  <a:lnTo>
                    <a:pt x="183" y="150"/>
                  </a:lnTo>
                  <a:lnTo>
                    <a:pt x="296" y="0"/>
                  </a:lnTo>
                  <a:lnTo>
                    <a:pt x="295" y="189"/>
                  </a:lnTo>
                  <a:lnTo>
                    <a:pt x="476" y="253"/>
                  </a:lnTo>
                  <a:lnTo>
                    <a:pt x="294" y="307"/>
                  </a:lnTo>
                  <a:lnTo>
                    <a:pt x="293" y="496"/>
                  </a:lnTo>
                  <a:lnTo>
                    <a:pt x="182" y="340"/>
                  </a:lnTo>
                  <a:lnTo>
                    <a:pt x="0" y="393"/>
                  </a:lnTo>
                  <a:lnTo>
                    <a:pt x="113" y="243"/>
                  </a:lnTo>
                  <a:lnTo>
                    <a:pt x="2" y="86"/>
                  </a:lnTo>
                  <a:close/>
                </a:path>
              </a:pathLst>
            </a:custGeom>
            <a:solidFill>
              <a:srgbClr val="FFF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Freeform 14"/>
            <p:cNvSpPr/>
            <p:nvPr/>
          </p:nvSpPr>
          <p:spPr bwMode="auto">
            <a:xfrm>
              <a:off x="2319065" y="2008188"/>
              <a:ext cx="176212" cy="177800"/>
            </a:xfrm>
            <a:custGeom>
              <a:avLst/>
              <a:gdLst>
                <a:gd name="T0" fmla="*/ 122 w 493"/>
                <a:gd name="T1" fmla="*/ 0 h 491"/>
                <a:gd name="T2" fmla="*/ 264 w 493"/>
                <a:gd name="T3" fmla="*/ 129 h 491"/>
                <a:gd name="T4" fmla="*/ 427 w 493"/>
                <a:gd name="T5" fmla="*/ 35 h 491"/>
                <a:gd name="T6" fmla="*/ 351 w 493"/>
                <a:gd name="T7" fmla="*/ 209 h 491"/>
                <a:gd name="T8" fmla="*/ 493 w 493"/>
                <a:gd name="T9" fmla="*/ 339 h 491"/>
                <a:gd name="T10" fmla="*/ 304 w 493"/>
                <a:gd name="T11" fmla="*/ 317 h 491"/>
                <a:gd name="T12" fmla="*/ 229 w 493"/>
                <a:gd name="T13" fmla="*/ 491 h 491"/>
                <a:gd name="T14" fmla="*/ 188 w 493"/>
                <a:gd name="T15" fmla="*/ 303 h 491"/>
                <a:gd name="T16" fmla="*/ 0 w 493"/>
                <a:gd name="T17" fmla="*/ 281 h 491"/>
                <a:gd name="T18" fmla="*/ 163 w 493"/>
                <a:gd name="T19" fmla="*/ 187 h 491"/>
                <a:gd name="T20" fmla="*/ 122 w 493"/>
                <a:gd name="T21" fmla="*/ 0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491">
                  <a:moveTo>
                    <a:pt x="122" y="0"/>
                  </a:moveTo>
                  <a:lnTo>
                    <a:pt x="264" y="129"/>
                  </a:lnTo>
                  <a:lnTo>
                    <a:pt x="427" y="35"/>
                  </a:lnTo>
                  <a:lnTo>
                    <a:pt x="351" y="209"/>
                  </a:lnTo>
                  <a:lnTo>
                    <a:pt x="493" y="339"/>
                  </a:lnTo>
                  <a:lnTo>
                    <a:pt x="304" y="317"/>
                  </a:lnTo>
                  <a:lnTo>
                    <a:pt x="229" y="491"/>
                  </a:lnTo>
                  <a:lnTo>
                    <a:pt x="188" y="303"/>
                  </a:lnTo>
                  <a:lnTo>
                    <a:pt x="0" y="281"/>
                  </a:lnTo>
                  <a:lnTo>
                    <a:pt x="163" y="187"/>
                  </a:lnTo>
                  <a:lnTo>
                    <a:pt x="122" y="0"/>
                  </a:lnTo>
                  <a:close/>
                </a:path>
              </a:pathLst>
            </a:custGeom>
            <a:solidFill>
              <a:srgbClr val="FFF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15"/>
            <p:cNvSpPr/>
            <p:nvPr/>
          </p:nvSpPr>
          <p:spPr bwMode="auto">
            <a:xfrm>
              <a:off x="2317477" y="2282825"/>
              <a:ext cx="179387" cy="173038"/>
            </a:xfrm>
            <a:custGeom>
              <a:avLst/>
              <a:gdLst>
                <a:gd name="T0" fmla="*/ 0 w 502"/>
                <a:gd name="T1" fmla="*/ 163 h 479"/>
                <a:gd name="T2" fmla="*/ 192 w 502"/>
                <a:gd name="T3" fmla="*/ 175 h 479"/>
                <a:gd name="T4" fmla="*/ 260 w 502"/>
                <a:gd name="T5" fmla="*/ 0 h 479"/>
                <a:gd name="T6" fmla="*/ 310 w 502"/>
                <a:gd name="T7" fmla="*/ 183 h 479"/>
                <a:gd name="T8" fmla="*/ 502 w 502"/>
                <a:gd name="T9" fmla="*/ 195 h 479"/>
                <a:gd name="T10" fmla="*/ 341 w 502"/>
                <a:gd name="T11" fmla="*/ 296 h 479"/>
                <a:gd name="T12" fmla="*/ 391 w 502"/>
                <a:gd name="T13" fmla="*/ 479 h 479"/>
                <a:gd name="T14" fmla="*/ 242 w 502"/>
                <a:gd name="T15" fmla="*/ 358 h 479"/>
                <a:gd name="T16" fmla="*/ 82 w 502"/>
                <a:gd name="T17" fmla="*/ 459 h 479"/>
                <a:gd name="T18" fmla="*/ 150 w 502"/>
                <a:gd name="T19" fmla="*/ 284 h 479"/>
                <a:gd name="T20" fmla="*/ 0 w 502"/>
                <a:gd name="T21" fmla="*/ 163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2" h="479">
                  <a:moveTo>
                    <a:pt x="0" y="163"/>
                  </a:moveTo>
                  <a:lnTo>
                    <a:pt x="192" y="175"/>
                  </a:lnTo>
                  <a:lnTo>
                    <a:pt x="260" y="0"/>
                  </a:lnTo>
                  <a:lnTo>
                    <a:pt x="310" y="183"/>
                  </a:lnTo>
                  <a:lnTo>
                    <a:pt x="502" y="195"/>
                  </a:lnTo>
                  <a:lnTo>
                    <a:pt x="341" y="296"/>
                  </a:lnTo>
                  <a:lnTo>
                    <a:pt x="391" y="479"/>
                  </a:lnTo>
                  <a:lnTo>
                    <a:pt x="242" y="358"/>
                  </a:lnTo>
                  <a:lnTo>
                    <a:pt x="82" y="459"/>
                  </a:lnTo>
                  <a:lnTo>
                    <a:pt x="150" y="284"/>
                  </a:lnTo>
                  <a:lnTo>
                    <a:pt x="0" y="163"/>
                  </a:lnTo>
                  <a:close/>
                </a:path>
              </a:pathLst>
            </a:custGeom>
            <a:solidFill>
              <a:srgbClr val="FFF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16"/>
            <p:cNvSpPr/>
            <p:nvPr/>
          </p:nvSpPr>
          <p:spPr bwMode="auto">
            <a:xfrm>
              <a:off x="2146027" y="2459038"/>
              <a:ext cx="173037" cy="177800"/>
            </a:xfrm>
            <a:custGeom>
              <a:avLst/>
              <a:gdLst>
                <a:gd name="T0" fmla="*/ 16 w 482"/>
                <a:gd name="T1" fmla="*/ 73 h 496"/>
                <a:gd name="T2" fmla="*/ 194 w 482"/>
                <a:gd name="T3" fmla="*/ 145 h 496"/>
                <a:gd name="T4" fmla="*/ 314 w 482"/>
                <a:gd name="T5" fmla="*/ 0 h 496"/>
                <a:gd name="T6" fmla="*/ 304 w 482"/>
                <a:gd name="T7" fmla="*/ 189 h 496"/>
                <a:gd name="T8" fmla="*/ 482 w 482"/>
                <a:gd name="T9" fmla="*/ 261 h 496"/>
                <a:gd name="T10" fmla="*/ 298 w 482"/>
                <a:gd name="T11" fmla="*/ 306 h 496"/>
                <a:gd name="T12" fmla="*/ 288 w 482"/>
                <a:gd name="T13" fmla="*/ 496 h 496"/>
                <a:gd name="T14" fmla="*/ 184 w 482"/>
                <a:gd name="T15" fmla="*/ 334 h 496"/>
                <a:gd name="T16" fmla="*/ 0 w 482"/>
                <a:gd name="T17" fmla="*/ 380 h 496"/>
                <a:gd name="T18" fmla="*/ 120 w 482"/>
                <a:gd name="T19" fmla="*/ 235 h 496"/>
                <a:gd name="T20" fmla="*/ 16 w 482"/>
                <a:gd name="T21" fmla="*/ 73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2" h="496">
                  <a:moveTo>
                    <a:pt x="16" y="73"/>
                  </a:moveTo>
                  <a:lnTo>
                    <a:pt x="194" y="145"/>
                  </a:lnTo>
                  <a:lnTo>
                    <a:pt x="314" y="0"/>
                  </a:lnTo>
                  <a:lnTo>
                    <a:pt x="304" y="189"/>
                  </a:lnTo>
                  <a:lnTo>
                    <a:pt x="482" y="261"/>
                  </a:lnTo>
                  <a:lnTo>
                    <a:pt x="298" y="306"/>
                  </a:lnTo>
                  <a:lnTo>
                    <a:pt x="288" y="496"/>
                  </a:lnTo>
                  <a:lnTo>
                    <a:pt x="184" y="334"/>
                  </a:lnTo>
                  <a:lnTo>
                    <a:pt x="0" y="380"/>
                  </a:lnTo>
                  <a:lnTo>
                    <a:pt x="120" y="235"/>
                  </a:lnTo>
                  <a:lnTo>
                    <a:pt x="16" y="73"/>
                  </a:lnTo>
                  <a:close/>
                </a:path>
              </a:pathLst>
            </a:custGeom>
            <a:solidFill>
              <a:srgbClr val="FFF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2" name="TextBox 21"/>
          <p:cNvSpPr txBox="1"/>
          <p:nvPr/>
        </p:nvSpPr>
        <p:spPr>
          <a:xfrm>
            <a:off x="971520" y="3325484"/>
            <a:ext cx="1915909" cy="323165"/>
          </a:xfrm>
          <a:prstGeom prst="rect">
            <a:avLst/>
          </a:prstGeom>
          <a:noFill/>
        </p:spPr>
        <p:txBody>
          <a:bodyPr wrap="none" rtlCol="0">
            <a:spAutoFit/>
          </a:bodyPr>
          <a:lstStyle/>
          <a:p>
            <a:pPr algn="ctr"/>
            <a:r>
              <a:rPr lang="zh-CN" altLang="en-US" sz="1500" dirty="0">
                <a:latin typeface="微软雅黑" panose="020B0503020204020204" pitchFamily="34" charset="-122"/>
                <a:ea typeface="微软雅黑" panose="020B0503020204020204" pitchFamily="34" charset="-122"/>
              </a:rPr>
              <a:t>中华人民共和国国旗</a:t>
            </a:r>
            <a:endParaRPr lang="zh-CN" altLang="en-US" sz="1500" dirty="0">
              <a:latin typeface="微软雅黑" panose="020B0503020204020204" pitchFamily="34" charset="-122"/>
              <a:ea typeface="微软雅黑" panose="020B0503020204020204" pitchFamily="34" charset="-122"/>
            </a:endParaRPr>
          </a:p>
        </p:txBody>
      </p:sp>
      <p:sp>
        <p:nvSpPr>
          <p:cNvPr id="20" name="圆角矩形 19"/>
          <p:cNvSpPr/>
          <p:nvPr/>
        </p:nvSpPr>
        <p:spPr>
          <a:xfrm>
            <a:off x="3491880" y="1131590"/>
            <a:ext cx="1872208" cy="36004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TextBox 23"/>
          <p:cNvSpPr txBox="1"/>
          <p:nvPr/>
        </p:nvSpPr>
        <p:spPr>
          <a:xfrm>
            <a:off x="3521495" y="1123493"/>
            <a:ext cx="1800493" cy="369332"/>
          </a:xfrm>
          <a:prstGeom prst="rect">
            <a:avLst/>
          </a:prstGeom>
          <a:noFill/>
        </p:spPr>
        <p:txBody>
          <a:bodyPr wrap="none"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国旗图案与含义</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21" name="TextBox 20"/>
          <p:cNvSpPr txBox="1"/>
          <p:nvPr/>
        </p:nvSpPr>
        <p:spPr>
          <a:xfrm>
            <a:off x="3399995" y="1563638"/>
            <a:ext cx="5328591" cy="3192797"/>
          </a:xfrm>
          <a:prstGeom prst="rect">
            <a:avLst/>
          </a:prstGeom>
          <a:noFill/>
        </p:spPr>
        <p:txBody>
          <a:bodyPr wrap="square" rtlCol="0">
            <a:spAutoFit/>
          </a:bodyPr>
          <a:lstStyle/>
          <a:p>
            <a:pPr algn="just">
              <a:lnSpc>
                <a:spcPct val="120000"/>
              </a:lnSpc>
            </a:pPr>
            <a:r>
              <a:rPr lang="zh-CN" altLang="en-US" sz="1300" dirty="0">
                <a:latin typeface="微软雅黑" panose="020B0503020204020204" pitchFamily="34" charset="-122"/>
                <a:ea typeface="微软雅黑" panose="020B0503020204020204" pitchFamily="34" charset="-122"/>
              </a:rPr>
              <a:t>       国旗是国家的一种标志性旗帜，是国家的象征。</a:t>
            </a:r>
            <a:endParaRPr lang="en-US" altLang="zh-CN" sz="1300" dirty="0">
              <a:latin typeface="微软雅黑" panose="020B0503020204020204" pitchFamily="34" charset="-122"/>
              <a:ea typeface="微软雅黑" panose="020B0503020204020204" pitchFamily="34" charset="-122"/>
            </a:endParaRPr>
          </a:p>
          <a:p>
            <a:pPr algn="just">
              <a:lnSpc>
                <a:spcPct val="120000"/>
              </a:lnSpc>
            </a:pPr>
            <a:r>
              <a:rPr lang="zh-CN" altLang="en-US" sz="1300" dirty="0">
                <a:latin typeface="微软雅黑" panose="020B0503020204020204" pitchFamily="34" charset="-122"/>
                <a:ea typeface="微软雅黑" panose="020B0503020204020204" pitchFamily="34" charset="-122"/>
              </a:rPr>
              <a:t>       中华人民共和国的国旗是五星红旗，旗面为红色，长方形，左上方缀黄色五角星五颗，四颗小星环拱在一颗大星的右面，并各有一个角尖正对大星的中心点。</a:t>
            </a:r>
            <a:endParaRPr lang="en-US" altLang="zh-CN" sz="1300" dirty="0">
              <a:latin typeface="微软雅黑" panose="020B0503020204020204" pitchFamily="34" charset="-122"/>
              <a:ea typeface="微软雅黑" panose="020B0503020204020204" pitchFamily="34" charset="-122"/>
            </a:endParaRPr>
          </a:p>
          <a:p>
            <a:pPr algn="just">
              <a:lnSpc>
                <a:spcPct val="120000"/>
              </a:lnSpc>
            </a:pPr>
            <a:r>
              <a:rPr lang="zh-CN" altLang="en-US" sz="1300" dirty="0">
                <a:latin typeface="微软雅黑" panose="020B0503020204020204" pitchFamily="34" charset="-122"/>
                <a:ea typeface="微软雅黑" panose="020B0503020204020204" pitchFamily="34" charset="-122"/>
              </a:rPr>
              <a:t>       中华人民共和国国旗旗面为红色象征革命。旗上的五颗五角星及其相互关系象征共产党领导下的革命人民大团结。五角星用黄色是为了在红地上显出光明，黄色较白色明亮美丽，四颗小五角星各有一尖正对着大星的中心点，这是表示围绕着一个中心而团结。</a:t>
            </a:r>
            <a:endParaRPr lang="en-US" altLang="zh-CN" sz="1300" dirty="0">
              <a:latin typeface="微软雅黑" panose="020B0503020204020204" pitchFamily="34" charset="-122"/>
              <a:ea typeface="微软雅黑" panose="020B0503020204020204" pitchFamily="34" charset="-122"/>
            </a:endParaRPr>
          </a:p>
          <a:p>
            <a:pPr algn="just">
              <a:lnSpc>
                <a:spcPct val="120000"/>
              </a:lnSpc>
            </a:pPr>
            <a:r>
              <a:rPr lang="zh-CN" altLang="en-US" sz="1300" dirty="0">
                <a:latin typeface="微软雅黑" panose="020B0503020204020204" pitchFamily="34" charset="-122"/>
                <a:ea typeface="微软雅黑" panose="020B0503020204020204" pitchFamily="34" charset="-122"/>
              </a:rPr>
              <a:t>       中国国旗中的大五角星代表中国共产党，四颗小五角星代表工人、农民、小资产阶级和民族资产阶级四个阶级。旗面为红色，象征革命，星呈黄色，表示中华民族为黄色人种。五颗五角星互相联缀、疏密相间，象征中国人民大团结。每颗小星各有一个尖角正对大星中心点，表示全国人民对党的向心之意</a:t>
            </a:r>
            <a:r>
              <a:rPr lang="en-US" altLang="zh-CN" sz="1300" dirty="0">
                <a:latin typeface="微软雅黑" panose="020B0503020204020204" pitchFamily="34" charset="-122"/>
                <a:ea typeface="微软雅黑" panose="020B0503020204020204" pitchFamily="34" charset="-122"/>
              </a:rPr>
              <a:t>,</a:t>
            </a:r>
            <a:r>
              <a:rPr lang="zh-CN" altLang="en-US" sz="1300" dirty="0">
                <a:latin typeface="微软雅黑" panose="020B0503020204020204" pitchFamily="34" charset="-122"/>
                <a:ea typeface="微软雅黑" panose="020B0503020204020204" pitchFamily="34" charset="-122"/>
              </a:rPr>
              <a:t>受党的全面的领导。</a:t>
            </a:r>
            <a:endParaRPr lang="zh-CN" altLang="en-US" sz="130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iterate type="lt">
                                    <p:tmPct val="20000"/>
                                  </p:iterate>
                                  <p:childTnLst>
                                    <p:set>
                                      <p:cBhvr>
                                        <p:cTn id="11" dur="1" fill="hold">
                                          <p:stCondLst>
                                            <p:cond delay="0"/>
                                          </p:stCondLst>
                                        </p:cTn>
                                        <p:tgtEl>
                                          <p:spTgt spid="9"/>
                                        </p:tgtEl>
                                        <p:attrNameLst>
                                          <p:attrName>style.visibility</p:attrName>
                                        </p:attrNameLst>
                                      </p:cBhvr>
                                      <p:to>
                                        <p:strVal val="visible"/>
                                      </p:to>
                                    </p:set>
                                    <p:animEffect transition="in" filter="wipe(down)">
                                      <p:cBhvr>
                                        <p:cTn id="12" dur="300"/>
                                        <p:tgtEl>
                                          <p:spTgt spid="9"/>
                                        </p:tgtEl>
                                      </p:cBhvr>
                                    </p:animEffect>
                                  </p:childTnLst>
                                </p:cTn>
                              </p:par>
                            </p:childTnLst>
                          </p:cTn>
                        </p:par>
                        <p:par>
                          <p:cTn id="13" fill="hold">
                            <p:stCondLst>
                              <p:cond delay="1039"/>
                            </p:stCondLst>
                            <p:childTnLst>
                              <p:par>
                                <p:cTn id="14" presetID="42" presetClass="entr" presetSubtype="0"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anim calcmode="lin" valueType="num">
                                      <p:cBhvr>
                                        <p:cTn id="17" dur="1000" fill="hold"/>
                                        <p:tgtEl>
                                          <p:spTgt spid="19"/>
                                        </p:tgtEl>
                                        <p:attrNameLst>
                                          <p:attrName>ppt_x</p:attrName>
                                        </p:attrNameLst>
                                      </p:cBhvr>
                                      <p:tavLst>
                                        <p:tav tm="0">
                                          <p:val>
                                            <p:strVal val="#ppt_x"/>
                                          </p:val>
                                        </p:tav>
                                        <p:tav tm="100000">
                                          <p:val>
                                            <p:strVal val="#ppt_x"/>
                                          </p:val>
                                        </p:tav>
                                      </p:tavLst>
                                    </p:anim>
                                    <p:anim calcmode="lin" valueType="num">
                                      <p:cBhvr>
                                        <p:cTn id="18" dur="1000" fill="hold"/>
                                        <p:tgtEl>
                                          <p:spTgt spid="19"/>
                                        </p:tgtEl>
                                        <p:attrNameLst>
                                          <p:attrName>ppt_y</p:attrName>
                                        </p:attrNameLst>
                                      </p:cBhvr>
                                      <p:tavLst>
                                        <p:tav tm="0">
                                          <p:val>
                                            <p:strVal val="#ppt_y+.1"/>
                                          </p:val>
                                        </p:tav>
                                        <p:tav tm="100000">
                                          <p:val>
                                            <p:strVal val="#ppt_y"/>
                                          </p:val>
                                        </p:tav>
                                      </p:tavLst>
                                    </p:anim>
                                  </p:childTnLst>
                                </p:cTn>
                              </p:par>
                            </p:childTnLst>
                          </p:cTn>
                        </p:par>
                        <p:par>
                          <p:cTn id="19" fill="hold">
                            <p:stCondLst>
                              <p:cond delay="2039"/>
                            </p:stCondLst>
                            <p:childTnLst>
                              <p:par>
                                <p:cTn id="20" presetID="22" presetClass="entr" presetSubtype="8" fill="hold" grpId="0"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left)">
                                      <p:cBhvr>
                                        <p:cTn id="22" dur="500"/>
                                        <p:tgtEl>
                                          <p:spTgt spid="22"/>
                                        </p:tgtEl>
                                      </p:cBhvr>
                                    </p:animEffect>
                                  </p:childTnLst>
                                </p:cTn>
                              </p:par>
                            </p:childTnLst>
                          </p:cTn>
                        </p:par>
                        <p:par>
                          <p:cTn id="23" fill="hold">
                            <p:stCondLst>
                              <p:cond delay="2539"/>
                            </p:stCondLst>
                            <p:childTnLst>
                              <p:par>
                                <p:cTn id="24" presetID="42" presetClass="entr" presetSubtype="0" fill="hold" grpId="0"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1000"/>
                                        <p:tgtEl>
                                          <p:spTgt spid="20"/>
                                        </p:tgtEl>
                                      </p:cBhvr>
                                    </p:animEffect>
                                    <p:anim calcmode="lin" valueType="num">
                                      <p:cBhvr>
                                        <p:cTn id="27" dur="1000" fill="hold"/>
                                        <p:tgtEl>
                                          <p:spTgt spid="20"/>
                                        </p:tgtEl>
                                        <p:attrNameLst>
                                          <p:attrName>ppt_x</p:attrName>
                                        </p:attrNameLst>
                                      </p:cBhvr>
                                      <p:tavLst>
                                        <p:tav tm="0">
                                          <p:val>
                                            <p:strVal val="#ppt_x"/>
                                          </p:val>
                                        </p:tav>
                                        <p:tav tm="100000">
                                          <p:val>
                                            <p:strVal val="#ppt_x"/>
                                          </p:val>
                                        </p:tav>
                                      </p:tavLst>
                                    </p:anim>
                                    <p:anim calcmode="lin" valueType="num">
                                      <p:cBhvr>
                                        <p:cTn id="28" dur="1000" fill="hold"/>
                                        <p:tgtEl>
                                          <p:spTgt spid="20"/>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cTn>
                              </p:par>
                            </p:childTnLst>
                          </p:cTn>
                        </p:par>
                        <p:par>
                          <p:cTn id="34" fill="hold">
                            <p:stCondLst>
                              <p:cond delay="3539"/>
                            </p:stCondLst>
                            <p:childTnLst>
                              <p:par>
                                <p:cTn id="35" presetID="1" presetClass="entr" presetSubtype="0" fill="hold" grpId="0" nodeType="afterEffect">
                                  <p:stCondLst>
                                    <p:cond delay="0"/>
                                  </p:stCondLst>
                                  <p:iterate type="lt">
                                    <p:tmAbs val="30"/>
                                  </p:iterate>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2" grpId="0"/>
      <p:bldP spid="20" grpId="0" animBg="1"/>
      <p:bldP spid="24"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23528" y="123478"/>
            <a:ext cx="858276" cy="522687"/>
          </a:xfrm>
          <a:prstGeom prst="rect">
            <a:avLst/>
          </a:prstGeom>
        </p:spPr>
      </p:pic>
      <p:sp>
        <p:nvSpPr>
          <p:cNvPr id="9" name="TextBox 8"/>
          <p:cNvSpPr txBox="1"/>
          <p:nvPr/>
        </p:nvSpPr>
        <p:spPr>
          <a:xfrm>
            <a:off x="1181804" y="246055"/>
            <a:ext cx="1338828" cy="369332"/>
          </a:xfrm>
          <a:prstGeom prst="rect">
            <a:avLst/>
          </a:prstGeom>
          <a:noFill/>
        </p:spPr>
        <p:txBody>
          <a:bodyPr wrap="none" rtlCol="0">
            <a:spAutoFit/>
          </a:bodyPr>
          <a:lstStyle/>
          <a:p>
            <a:r>
              <a:rPr lang="zh-CN" altLang="en-US" b="1" dirty="0">
                <a:solidFill>
                  <a:srgbClr val="C00000"/>
                </a:solidFill>
                <a:latin typeface="微软雅黑" panose="020B0503020204020204" pitchFamily="34" charset="-122"/>
                <a:ea typeface="微软雅黑" panose="020B0503020204020204" pitchFamily="34" charset="-122"/>
              </a:rPr>
              <a:t>国徽的认识</a:t>
            </a:r>
            <a:endParaRPr lang="zh-CN" altLang="en-US" b="1" dirty="0">
              <a:solidFill>
                <a:srgbClr val="C00000"/>
              </a:solidFill>
              <a:latin typeface="微软雅黑" panose="020B0503020204020204" pitchFamily="34" charset="-122"/>
              <a:ea typeface="微软雅黑" panose="020B0503020204020204" pitchFamily="34" charset="-122"/>
            </a:endParaRPr>
          </a:p>
        </p:txBody>
      </p:sp>
      <p:cxnSp>
        <p:nvCxnSpPr>
          <p:cNvPr id="10" name="直接连接符 9"/>
          <p:cNvCxnSpPr/>
          <p:nvPr/>
        </p:nvCxnSpPr>
        <p:spPr>
          <a:xfrm>
            <a:off x="9525" y="699542"/>
            <a:ext cx="9134475"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806244" y="3607032"/>
            <a:ext cx="1915910" cy="323165"/>
          </a:xfrm>
          <a:prstGeom prst="rect">
            <a:avLst/>
          </a:prstGeom>
          <a:noFill/>
        </p:spPr>
        <p:txBody>
          <a:bodyPr wrap="none" rtlCol="0">
            <a:spAutoFit/>
          </a:bodyPr>
          <a:lstStyle/>
          <a:p>
            <a:pPr algn="ctr"/>
            <a:r>
              <a:rPr lang="zh-CN" altLang="en-US" sz="1500" dirty="0">
                <a:latin typeface="微软雅黑" panose="020B0503020204020204" pitchFamily="34" charset="-122"/>
                <a:ea typeface="微软雅黑" panose="020B0503020204020204" pitchFamily="34" charset="-122"/>
              </a:rPr>
              <a:t>中华人民共和国国徽</a:t>
            </a:r>
            <a:endParaRPr lang="zh-CN" altLang="en-US" sz="1500" dirty="0">
              <a:latin typeface="微软雅黑" panose="020B0503020204020204" pitchFamily="34" charset="-122"/>
              <a:ea typeface="微软雅黑" panose="020B0503020204020204" pitchFamily="34" charset="-122"/>
            </a:endParaRPr>
          </a:p>
        </p:txBody>
      </p:sp>
      <p:sp>
        <p:nvSpPr>
          <p:cNvPr id="20" name="圆角矩形 19"/>
          <p:cNvSpPr/>
          <p:nvPr/>
        </p:nvSpPr>
        <p:spPr>
          <a:xfrm>
            <a:off x="3491880" y="1131590"/>
            <a:ext cx="1872208" cy="36004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TextBox 23"/>
          <p:cNvSpPr txBox="1"/>
          <p:nvPr/>
        </p:nvSpPr>
        <p:spPr>
          <a:xfrm>
            <a:off x="3521495" y="1123493"/>
            <a:ext cx="1800493" cy="369332"/>
          </a:xfrm>
          <a:prstGeom prst="rect">
            <a:avLst/>
          </a:prstGeom>
          <a:noFill/>
        </p:spPr>
        <p:txBody>
          <a:bodyPr wrap="none"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国徽图案与含义</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21" name="TextBox 20"/>
          <p:cNvSpPr txBox="1"/>
          <p:nvPr/>
        </p:nvSpPr>
        <p:spPr>
          <a:xfrm>
            <a:off x="3399995" y="1563638"/>
            <a:ext cx="5060437" cy="2973122"/>
          </a:xfrm>
          <a:prstGeom prst="rect">
            <a:avLst/>
          </a:prstGeom>
          <a:noFill/>
        </p:spPr>
        <p:txBody>
          <a:bodyPr wrap="square" rtlCol="0">
            <a:spAutoFit/>
          </a:bodyPr>
          <a:lstStyle/>
          <a:p>
            <a:pPr algn="just">
              <a:lnSpc>
                <a:spcPct val="120000"/>
              </a:lnSpc>
            </a:pPr>
            <a:r>
              <a:rPr lang="zh-CN" altLang="en-US" sz="1300" dirty="0">
                <a:latin typeface="微软雅黑" panose="020B0503020204020204" pitchFamily="34" charset="-122"/>
                <a:ea typeface="微软雅黑" panose="020B0503020204020204" pitchFamily="34" charset="-122"/>
              </a:rPr>
              <a:t>       中华人民共和国国徽是中华人民共和国的象征和标志。</a:t>
            </a:r>
            <a:endParaRPr lang="en-US" altLang="zh-CN" sz="1300" dirty="0">
              <a:latin typeface="微软雅黑" panose="020B0503020204020204" pitchFamily="34" charset="-122"/>
              <a:ea typeface="微软雅黑" panose="020B0503020204020204" pitchFamily="34" charset="-122"/>
            </a:endParaRPr>
          </a:p>
          <a:p>
            <a:pPr algn="just">
              <a:lnSpc>
                <a:spcPct val="120000"/>
              </a:lnSpc>
            </a:pPr>
            <a:r>
              <a:rPr lang="en-US" altLang="zh-CN" sz="1300" dirty="0">
                <a:latin typeface="微软雅黑" panose="020B0503020204020204" pitchFamily="34" charset="-122"/>
                <a:ea typeface="微软雅黑" panose="020B0503020204020204" pitchFamily="34" charset="-122"/>
              </a:rPr>
              <a:t>       </a:t>
            </a:r>
            <a:r>
              <a:rPr lang="zh-CN" altLang="en-US" sz="1300" dirty="0">
                <a:latin typeface="微软雅黑" panose="020B0503020204020204" pitchFamily="34" charset="-122"/>
                <a:ea typeface="微软雅黑" panose="020B0503020204020204" pitchFamily="34" charset="-122"/>
              </a:rPr>
              <a:t>国徽的内容为国旗、天安门、齿轮和麦稻穗，中华人民共和国国徽象征着中国人民自“五四”运动以来的新民主主义革命斗争和工人阶级领导的以工农联盟为基础的人民民主专政的新中国的诞生。四颗小五角星环绕一颗大五角星，象征中国共产党领导下的全国人民的大团结；</a:t>
            </a:r>
            <a:endParaRPr lang="zh-CN" altLang="en-US" sz="1300" dirty="0">
              <a:latin typeface="微软雅黑" panose="020B0503020204020204" pitchFamily="34" charset="-122"/>
              <a:ea typeface="微软雅黑" panose="020B0503020204020204" pitchFamily="34" charset="-122"/>
            </a:endParaRPr>
          </a:p>
          <a:p>
            <a:pPr algn="just">
              <a:lnSpc>
                <a:spcPct val="120000"/>
              </a:lnSpc>
            </a:pPr>
            <a:r>
              <a:rPr lang="zh-CN" altLang="en-US" sz="1300" dirty="0">
                <a:latin typeface="微软雅黑" panose="020B0503020204020204" pitchFamily="34" charset="-122"/>
                <a:ea typeface="微软雅黑" panose="020B0503020204020204" pitchFamily="34" charset="-122"/>
              </a:rPr>
              <a:t>       齿轮和麦稻穗象征着工人阶级领导下的工农联盟；天安门则体现了中国人民的革命传统和民族精神，同时也是首都北京的象征。</a:t>
            </a:r>
            <a:endParaRPr lang="zh-CN" altLang="en-US" sz="1300" dirty="0">
              <a:latin typeface="微软雅黑" panose="020B0503020204020204" pitchFamily="34" charset="-122"/>
              <a:ea typeface="微软雅黑" panose="020B0503020204020204" pitchFamily="34" charset="-122"/>
            </a:endParaRPr>
          </a:p>
          <a:p>
            <a:pPr algn="just">
              <a:lnSpc>
                <a:spcPct val="120000"/>
              </a:lnSpc>
            </a:pPr>
            <a:r>
              <a:rPr lang="zh-CN" altLang="en-US" sz="1300" dirty="0">
                <a:latin typeface="微软雅黑" panose="020B0503020204020204" pitchFamily="34" charset="-122"/>
                <a:ea typeface="微软雅黑" panose="020B0503020204020204" pitchFamily="34" charset="-122"/>
              </a:rPr>
              <a:t>       因为天安门是“五四”运动的发源地，又是新中国举行开国大典、第一面五星红旗升起的地方。国徽在颜色上用正红色和金黄色互为衬托对比体现了中华民族特有的吉寿喜庆的民族色彩和传统，既庄严又富丽。</a:t>
            </a:r>
            <a:endParaRPr lang="zh-CN" altLang="en-US" sz="1300" dirty="0">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3033" y="1563638"/>
            <a:ext cx="1862332" cy="199339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iterate type="lt">
                                    <p:tmPct val="20000"/>
                                  </p:iterate>
                                  <p:childTnLst>
                                    <p:set>
                                      <p:cBhvr>
                                        <p:cTn id="11" dur="1" fill="hold">
                                          <p:stCondLst>
                                            <p:cond delay="0"/>
                                          </p:stCondLst>
                                        </p:cTn>
                                        <p:tgtEl>
                                          <p:spTgt spid="9"/>
                                        </p:tgtEl>
                                        <p:attrNameLst>
                                          <p:attrName>style.visibility</p:attrName>
                                        </p:attrNameLst>
                                      </p:cBhvr>
                                      <p:to>
                                        <p:strVal val="visible"/>
                                      </p:to>
                                    </p:set>
                                    <p:animEffect transition="in" filter="wipe(down)">
                                      <p:cBhvr>
                                        <p:cTn id="12" dur="300"/>
                                        <p:tgtEl>
                                          <p:spTgt spid="9"/>
                                        </p:tgtEl>
                                      </p:cBhvr>
                                    </p:animEffect>
                                  </p:childTnLst>
                                </p:cTn>
                              </p:par>
                            </p:childTnLst>
                          </p:cTn>
                        </p:par>
                        <p:par>
                          <p:cTn id="13" fill="hold">
                            <p:stCondLst>
                              <p:cond delay="1039"/>
                            </p:stCondLst>
                            <p:childTnLst>
                              <p:par>
                                <p:cTn id="14" presetID="42"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par>
                          <p:cTn id="19" fill="hold">
                            <p:stCondLst>
                              <p:cond delay="2039"/>
                            </p:stCondLst>
                            <p:childTnLst>
                              <p:par>
                                <p:cTn id="20" presetID="22" presetClass="entr" presetSubtype="8" fill="hold" grpId="0"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left)">
                                      <p:cBhvr>
                                        <p:cTn id="22" dur="500"/>
                                        <p:tgtEl>
                                          <p:spTgt spid="22"/>
                                        </p:tgtEl>
                                      </p:cBhvr>
                                    </p:animEffect>
                                  </p:childTnLst>
                                </p:cTn>
                              </p:par>
                            </p:childTnLst>
                          </p:cTn>
                        </p:par>
                        <p:par>
                          <p:cTn id="23" fill="hold">
                            <p:stCondLst>
                              <p:cond delay="2539"/>
                            </p:stCondLst>
                            <p:childTnLst>
                              <p:par>
                                <p:cTn id="24" presetID="42" presetClass="entr" presetSubtype="0" fill="hold" grpId="0"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1000"/>
                                        <p:tgtEl>
                                          <p:spTgt spid="20"/>
                                        </p:tgtEl>
                                      </p:cBhvr>
                                    </p:animEffect>
                                    <p:anim calcmode="lin" valueType="num">
                                      <p:cBhvr>
                                        <p:cTn id="27" dur="1000" fill="hold"/>
                                        <p:tgtEl>
                                          <p:spTgt spid="20"/>
                                        </p:tgtEl>
                                        <p:attrNameLst>
                                          <p:attrName>ppt_x</p:attrName>
                                        </p:attrNameLst>
                                      </p:cBhvr>
                                      <p:tavLst>
                                        <p:tav tm="0">
                                          <p:val>
                                            <p:strVal val="#ppt_x"/>
                                          </p:val>
                                        </p:tav>
                                        <p:tav tm="100000">
                                          <p:val>
                                            <p:strVal val="#ppt_x"/>
                                          </p:val>
                                        </p:tav>
                                      </p:tavLst>
                                    </p:anim>
                                    <p:anim calcmode="lin" valueType="num">
                                      <p:cBhvr>
                                        <p:cTn id="28" dur="1000" fill="hold"/>
                                        <p:tgtEl>
                                          <p:spTgt spid="20"/>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cTn>
                              </p:par>
                            </p:childTnLst>
                          </p:cTn>
                        </p:par>
                        <p:par>
                          <p:cTn id="34" fill="hold">
                            <p:stCondLst>
                              <p:cond delay="3539"/>
                            </p:stCondLst>
                            <p:childTnLst>
                              <p:par>
                                <p:cTn id="35" presetID="1" presetClass="entr" presetSubtype="0" fill="hold" grpId="0" nodeType="afterEffect">
                                  <p:stCondLst>
                                    <p:cond delay="0"/>
                                  </p:stCondLst>
                                  <p:iterate type="lt">
                                    <p:tmAbs val="30"/>
                                  </p:iterate>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2" grpId="0"/>
      <p:bldP spid="20" grpId="0" animBg="1"/>
      <p:bldP spid="24"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直接连接符 9"/>
          <p:cNvCxnSpPr/>
          <p:nvPr/>
        </p:nvCxnSpPr>
        <p:spPr>
          <a:xfrm>
            <a:off x="9525" y="699542"/>
            <a:ext cx="9134475"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614045" y="3228087"/>
            <a:ext cx="1915910" cy="323165"/>
          </a:xfrm>
          <a:prstGeom prst="rect">
            <a:avLst/>
          </a:prstGeom>
          <a:noFill/>
        </p:spPr>
        <p:txBody>
          <a:bodyPr wrap="none" rtlCol="0">
            <a:spAutoFit/>
          </a:bodyPr>
          <a:lstStyle/>
          <a:p>
            <a:pPr algn="ctr"/>
            <a:r>
              <a:rPr lang="zh-CN" altLang="en-US" sz="1500" dirty="0">
                <a:latin typeface="微软雅黑" panose="020B0503020204020204" pitchFamily="34" charset="-122"/>
                <a:ea typeface="微软雅黑" panose="020B0503020204020204" pitchFamily="34" charset="-122"/>
              </a:rPr>
              <a:t>中华人民共和国国歌</a:t>
            </a:r>
            <a:endParaRPr lang="zh-CN" altLang="en-US" sz="1500" dirty="0">
              <a:latin typeface="微软雅黑" panose="020B0503020204020204" pitchFamily="34" charset="-122"/>
              <a:ea typeface="微软雅黑" panose="020B0503020204020204" pitchFamily="34" charset="-122"/>
            </a:endParaRPr>
          </a:p>
        </p:txBody>
      </p:sp>
      <p:sp>
        <p:nvSpPr>
          <p:cNvPr id="21" name="TextBox 20"/>
          <p:cNvSpPr txBox="1"/>
          <p:nvPr/>
        </p:nvSpPr>
        <p:spPr>
          <a:xfrm>
            <a:off x="611560" y="3638520"/>
            <a:ext cx="7920880" cy="1052596"/>
          </a:xfrm>
          <a:prstGeom prst="rect">
            <a:avLst/>
          </a:prstGeom>
          <a:noFill/>
        </p:spPr>
        <p:txBody>
          <a:bodyPr wrap="square" rtlCol="0">
            <a:spAutoFit/>
          </a:bodyPr>
          <a:lstStyle/>
          <a:p>
            <a:pPr algn="just">
              <a:lnSpc>
                <a:spcPct val="120000"/>
              </a:lnSpc>
            </a:pPr>
            <a:r>
              <a:rPr lang="zh-CN" altLang="en-US" sz="1300" dirty="0">
                <a:latin typeface="微软雅黑" panose="020B0503020204020204" pitchFamily="34" charset="-122"/>
                <a:ea typeface="微软雅黑" panose="020B0503020204020204" pitchFamily="34" charset="-122"/>
              </a:rPr>
              <a:t>       聂耳简介：聂耳（</a:t>
            </a:r>
            <a:r>
              <a:rPr lang="en-US" altLang="zh-CN" sz="1300" dirty="0">
                <a:latin typeface="微软雅黑" panose="020B0503020204020204" pitchFamily="34" charset="-122"/>
                <a:ea typeface="微软雅黑" panose="020B0503020204020204" pitchFamily="34" charset="-122"/>
              </a:rPr>
              <a:t>1912</a:t>
            </a:r>
            <a:r>
              <a:rPr lang="zh-CN" altLang="en-US" sz="1300" dirty="0">
                <a:latin typeface="微软雅黑" panose="020B0503020204020204" pitchFamily="34" charset="-122"/>
                <a:ea typeface="微软雅黑" panose="020B0503020204020204" pitchFamily="34" charset="-122"/>
              </a:rPr>
              <a:t>－</a:t>
            </a:r>
            <a:r>
              <a:rPr lang="en-US" altLang="zh-CN" sz="1300" dirty="0">
                <a:latin typeface="微软雅黑" panose="020B0503020204020204" pitchFamily="34" charset="-122"/>
                <a:ea typeface="微软雅黑" panose="020B0503020204020204" pitchFamily="34" charset="-122"/>
              </a:rPr>
              <a:t>1935</a:t>
            </a:r>
            <a:r>
              <a:rPr lang="zh-CN" altLang="en-US" sz="1300" dirty="0">
                <a:latin typeface="微软雅黑" panose="020B0503020204020204" pitchFamily="34" charset="-122"/>
                <a:ea typeface="微软雅黑" panose="020B0503020204020204" pitchFamily="34" charset="-122"/>
              </a:rPr>
              <a:t>）原名聂守信，字子义（亦作紫艺），汉族</a:t>
            </a:r>
            <a:r>
              <a:rPr lang="en-US" altLang="zh-CN" sz="1300" dirty="0">
                <a:latin typeface="微软雅黑" panose="020B0503020204020204" pitchFamily="34" charset="-122"/>
                <a:ea typeface="微软雅黑" panose="020B0503020204020204" pitchFamily="34" charset="-122"/>
              </a:rPr>
              <a:t>,</a:t>
            </a:r>
            <a:r>
              <a:rPr lang="zh-CN" altLang="en-US" sz="1300" dirty="0">
                <a:latin typeface="微软雅黑" panose="020B0503020204020204" pitchFamily="34" charset="-122"/>
                <a:ea typeface="微软雅黑" panose="020B0503020204020204" pitchFamily="34" charset="-122"/>
              </a:rPr>
              <a:t>云南玉溪人。中国音乐家。他从小家境贫寒，对劳苦大众有深厚的感情，他在有限的生命中创作了数十首革命歌曲，他的一系列作品，正是共产党领导的人民革命的产物。聂耳开辟了中国新音乐的道路，是中华人民聂耳是中华人民共和国国歌</a:t>
            </a:r>
            <a:r>
              <a:rPr lang="en-US" altLang="zh-CN" sz="1300" dirty="0">
                <a:latin typeface="微软雅黑" panose="020B0503020204020204" pitchFamily="34" charset="-122"/>
                <a:ea typeface="微软雅黑" panose="020B0503020204020204" pitchFamily="34" charset="-122"/>
              </a:rPr>
              <a:t>《</a:t>
            </a:r>
            <a:r>
              <a:rPr lang="zh-CN" altLang="en-US" sz="1300" dirty="0">
                <a:latin typeface="微软雅黑" panose="020B0503020204020204" pitchFamily="34" charset="-122"/>
                <a:ea typeface="微软雅黑" panose="020B0503020204020204" pitchFamily="34" charset="-122"/>
              </a:rPr>
              <a:t>义勇军进行曲</a:t>
            </a:r>
            <a:r>
              <a:rPr lang="en-US" altLang="zh-CN" sz="1300" dirty="0">
                <a:latin typeface="微软雅黑" panose="020B0503020204020204" pitchFamily="34" charset="-122"/>
                <a:ea typeface="微软雅黑" panose="020B0503020204020204" pitchFamily="34" charset="-122"/>
              </a:rPr>
              <a:t>》</a:t>
            </a:r>
            <a:r>
              <a:rPr lang="zh-CN" altLang="en-US" sz="1300" dirty="0">
                <a:latin typeface="微软雅黑" panose="020B0503020204020204" pitchFamily="34" charset="-122"/>
                <a:ea typeface="微软雅黑" panose="020B0503020204020204" pitchFamily="34" charset="-122"/>
              </a:rPr>
              <a:t>的作曲者。</a:t>
            </a:r>
            <a:endParaRPr lang="zh-CN" altLang="en-US" sz="1300" dirty="0">
              <a:latin typeface="微软雅黑" panose="020B0503020204020204" pitchFamily="34" charset="-122"/>
              <a:ea typeface="微软雅黑" panose="020B0503020204020204" pitchFamily="34" charset="-122"/>
            </a:endParaRPr>
          </a:p>
        </p:txBody>
      </p:sp>
      <p:pic>
        <p:nvPicPr>
          <p:cNvPr id="3076" name="Picture 4" descr="http://c.hiphotos.baidu.com/baike/c0%3Dbaike92%2C5%2C5%2C92%2C30/sign=2f90821ad1c8a786aa27425c0660a258/4d086e061d950a7b08876c240ad162d9f3d3c99b.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627784" y="903869"/>
            <a:ext cx="3888432" cy="2311281"/>
          </a:xfrm>
          <a:prstGeom prst="rect">
            <a:avLst/>
          </a:prstGeom>
          <a:noFill/>
          <a:extLst>
            <a:ext uri="{909E8E84-426E-40DD-AFC4-6F175D3DCCD1}">
              <a14:hiddenFill xmlns:a14="http://schemas.microsoft.com/office/drawing/2010/main">
                <a:solidFill>
                  <a:srgbClr val="FFFFFF"/>
                </a:solidFill>
              </a14:hiddenFill>
            </a:ext>
          </a:extLst>
        </p:spPr>
      </p:pic>
      <p:pic>
        <p:nvPicPr>
          <p:cNvPr id="13" name="图片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123478"/>
            <a:ext cx="858276" cy="522687"/>
          </a:xfrm>
          <a:prstGeom prst="rect">
            <a:avLst/>
          </a:prstGeom>
        </p:spPr>
      </p:pic>
      <p:sp>
        <p:nvSpPr>
          <p:cNvPr id="14" name="TextBox 13"/>
          <p:cNvSpPr txBox="1"/>
          <p:nvPr/>
        </p:nvSpPr>
        <p:spPr>
          <a:xfrm>
            <a:off x="1195892" y="246055"/>
            <a:ext cx="1338828" cy="369332"/>
          </a:xfrm>
          <a:prstGeom prst="rect">
            <a:avLst/>
          </a:prstGeom>
          <a:noFill/>
        </p:spPr>
        <p:txBody>
          <a:bodyPr wrap="none" rtlCol="0">
            <a:spAutoFit/>
          </a:bodyPr>
          <a:lstStyle/>
          <a:p>
            <a:r>
              <a:rPr lang="zh-CN" altLang="en-US" b="1" dirty="0">
                <a:solidFill>
                  <a:srgbClr val="C00000"/>
                </a:solidFill>
                <a:latin typeface="微软雅黑" panose="020B0503020204020204" pitchFamily="34" charset="-122"/>
                <a:ea typeface="微软雅黑" panose="020B0503020204020204" pitchFamily="34" charset="-122"/>
              </a:rPr>
              <a:t>国歌的认识</a:t>
            </a:r>
            <a:endParaRPr lang="zh-CN" altLang="en-US" b="1" dirty="0">
              <a:solidFill>
                <a:srgbClr val="C0000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iterate type="lt">
                                    <p:tmPct val="20000"/>
                                  </p:iterate>
                                  <p:childTnLst>
                                    <p:set>
                                      <p:cBhvr>
                                        <p:cTn id="11" dur="1" fill="hold">
                                          <p:stCondLst>
                                            <p:cond delay="0"/>
                                          </p:stCondLst>
                                        </p:cTn>
                                        <p:tgtEl>
                                          <p:spTgt spid="14"/>
                                        </p:tgtEl>
                                        <p:attrNameLst>
                                          <p:attrName>style.visibility</p:attrName>
                                        </p:attrNameLst>
                                      </p:cBhvr>
                                      <p:to>
                                        <p:strVal val="visible"/>
                                      </p:to>
                                    </p:set>
                                    <p:animEffect transition="in" filter="wipe(down)">
                                      <p:cBhvr>
                                        <p:cTn id="12" dur="300"/>
                                        <p:tgtEl>
                                          <p:spTgt spid="14"/>
                                        </p:tgtEl>
                                      </p:cBhvr>
                                    </p:animEffect>
                                  </p:childTnLst>
                                </p:cTn>
                              </p:par>
                            </p:childTnLst>
                          </p:cTn>
                        </p:par>
                        <p:par>
                          <p:cTn id="13" fill="hold">
                            <p:stCondLst>
                              <p:cond delay="1039"/>
                            </p:stCondLst>
                            <p:childTnLst>
                              <p:par>
                                <p:cTn id="14" presetID="42" presetClass="entr" presetSubtype="0" fill="hold" nodeType="afterEffect">
                                  <p:stCondLst>
                                    <p:cond delay="0"/>
                                  </p:stCondLst>
                                  <p:childTnLst>
                                    <p:set>
                                      <p:cBhvr>
                                        <p:cTn id="15" dur="1" fill="hold">
                                          <p:stCondLst>
                                            <p:cond delay="0"/>
                                          </p:stCondLst>
                                        </p:cTn>
                                        <p:tgtEl>
                                          <p:spTgt spid="3076"/>
                                        </p:tgtEl>
                                        <p:attrNameLst>
                                          <p:attrName>style.visibility</p:attrName>
                                        </p:attrNameLst>
                                      </p:cBhvr>
                                      <p:to>
                                        <p:strVal val="visible"/>
                                      </p:to>
                                    </p:set>
                                    <p:animEffect transition="in" filter="fade">
                                      <p:cBhvr>
                                        <p:cTn id="16" dur="1000"/>
                                        <p:tgtEl>
                                          <p:spTgt spid="3076"/>
                                        </p:tgtEl>
                                      </p:cBhvr>
                                    </p:animEffect>
                                    <p:anim calcmode="lin" valueType="num">
                                      <p:cBhvr>
                                        <p:cTn id="17" dur="1000" fill="hold"/>
                                        <p:tgtEl>
                                          <p:spTgt spid="3076"/>
                                        </p:tgtEl>
                                        <p:attrNameLst>
                                          <p:attrName>ppt_x</p:attrName>
                                        </p:attrNameLst>
                                      </p:cBhvr>
                                      <p:tavLst>
                                        <p:tav tm="0">
                                          <p:val>
                                            <p:strVal val="#ppt_x"/>
                                          </p:val>
                                        </p:tav>
                                        <p:tav tm="100000">
                                          <p:val>
                                            <p:strVal val="#ppt_x"/>
                                          </p:val>
                                        </p:tav>
                                      </p:tavLst>
                                    </p:anim>
                                    <p:anim calcmode="lin" valueType="num">
                                      <p:cBhvr>
                                        <p:cTn id="18" dur="1000" fill="hold"/>
                                        <p:tgtEl>
                                          <p:spTgt spid="3076"/>
                                        </p:tgtEl>
                                        <p:attrNameLst>
                                          <p:attrName>ppt_y</p:attrName>
                                        </p:attrNameLst>
                                      </p:cBhvr>
                                      <p:tavLst>
                                        <p:tav tm="0">
                                          <p:val>
                                            <p:strVal val="#ppt_y+.1"/>
                                          </p:val>
                                        </p:tav>
                                        <p:tav tm="100000">
                                          <p:val>
                                            <p:strVal val="#ppt_y"/>
                                          </p:val>
                                        </p:tav>
                                      </p:tavLst>
                                    </p:anim>
                                  </p:childTnLst>
                                </p:cTn>
                              </p:par>
                            </p:childTnLst>
                          </p:cTn>
                        </p:par>
                        <p:par>
                          <p:cTn id="19" fill="hold">
                            <p:stCondLst>
                              <p:cond delay="2039"/>
                            </p:stCondLst>
                            <p:childTnLst>
                              <p:par>
                                <p:cTn id="20" presetID="22" presetClass="entr" presetSubtype="8" fill="hold" grpId="0"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left)">
                                      <p:cBhvr>
                                        <p:cTn id="22" dur="500"/>
                                        <p:tgtEl>
                                          <p:spTgt spid="22"/>
                                        </p:tgtEl>
                                      </p:cBhvr>
                                    </p:animEffect>
                                  </p:childTnLst>
                                </p:cTn>
                              </p:par>
                            </p:childTnLst>
                          </p:cTn>
                        </p:par>
                        <p:par>
                          <p:cTn id="23" fill="hold">
                            <p:stCondLst>
                              <p:cond delay="2539"/>
                            </p:stCondLst>
                            <p:childTnLst>
                              <p:par>
                                <p:cTn id="24" presetID="1" presetClass="entr" presetSubtype="0" fill="hold" grpId="0" nodeType="afterEffect">
                                  <p:stCondLst>
                                    <p:cond delay="0"/>
                                  </p:stCondLst>
                                  <p:iterate type="lt">
                                    <p:tmAbs val="30"/>
                                  </p:iterate>
                                  <p:childTnLst>
                                    <p:set>
                                      <p:cBhvr>
                                        <p:cTn id="25"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1"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95"/>
            <a:ext cx="9144000" cy="5143309"/>
          </a:xfrm>
          <a:prstGeom prst="rect">
            <a:avLst/>
          </a:prstGeom>
        </p:spPr>
      </p:pic>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717036"/>
            <a:ext cx="9144000" cy="1426464"/>
          </a:xfrm>
          <a:prstGeom prst="rect">
            <a:avLst/>
          </a:prstGeom>
        </p:spPr>
      </p:pic>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3717036"/>
            <a:ext cx="2584709" cy="1283211"/>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80830" y="1960214"/>
            <a:ext cx="963170" cy="2450597"/>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01506" y="3575618"/>
            <a:ext cx="3142494" cy="1554483"/>
          </a:xfrm>
          <a:prstGeom prst="rect">
            <a:avLst/>
          </a:prstGeom>
        </p:spPr>
      </p:pic>
      <p:grpSp>
        <p:nvGrpSpPr>
          <p:cNvPr id="21" name="组合 20"/>
          <p:cNvGrpSpPr/>
          <p:nvPr/>
        </p:nvGrpSpPr>
        <p:grpSpPr>
          <a:xfrm>
            <a:off x="953557" y="984777"/>
            <a:ext cx="969963" cy="971550"/>
            <a:chOff x="560388" y="857251"/>
            <a:chExt cx="969963" cy="971550"/>
          </a:xfrm>
          <a:solidFill>
            <a:schemeClr val="tx1">
              <a:lumMod val="65000"/>
              <a:lumOff val="35000"/>
            </a:schemeClr>
          </a:solidFill>
        </p:grpSpPr>
        <p:sp>
          <p:nvSpPr>
            <p:cNvPr id="11" name="Freeform 7"/>
            <p:cNvSpPr>
              <a:spLocks noEditPoints="1"/>
            </p:cNvSpPr>
            <p:nvPr/>
          </p:nvSpPr>
          <p:spPr bwMode="auto">
            <a:xfrm>
              <a:off x="560388" y="857251"/>
              <a:ext cx="969963" cy="971550"/>
            </a:xfrm>
            <a:custGeom>
              <a:avLst/>
              <a:gdLst>
                <a:gd name="T0" fmla="*/ 20 w 2705"/>
                <a:gd name="T1" fmla="*/ 0 h 2705"/>
                <a:gd name="T2" fmla="*/ 2705 w 2705"/>
                <a:gd name="T3" fmla="*/ 0 h 2705"/>
                <a:gd name="T4" fmla="*/ 2705 w 2705"/>
                <a:gd name="T5" fmla="*/ 2705 h 2705"/>
                <a:gd name="T6" fmla="*/ 0 w 2705"/>
                <a:gd name="T7" fmla="*/ 2705 h 2705"/>
                <a:gd name="T8" fmla="*/ 0 w 2705"/>
                <a:gd name="T9" fmla="*/ 0 h 2705"/>
                <a:gd name="T10" fmla="*/ 20 w 2705"/>
                <a:gd name="T11" fmla="*/ 0 h 2705"/>
                <a:gd name="T12" fmla="*/ 2665 w 2705"/>
                <a:gd name="T13" fmla="*/ 40 h 2705"/>
                <a:gd name="T14" fmla="*/ 40 w 2705"/>
                <a:gd name="T15" fmla="*/ 40 h 2705"/>
                <a:gd name="T16" fmla="*/ 40 w 2705"/>
                <a:gd name="T17" fmla="*/ 2665 h 2705"/>
                <a:gd name="T18" fmla="*/ 2665 w 2705"/>
                <a:gd name="T19" fmla="*/ 2665 h 2705"/>
                <a:gd name="T20" fmla="*/ 2665 w 2705"/>
                <a:gd name="T21" fmla="*/ 40 h 2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05" h="2705">
                  <a:moveTo>
                    <a:pt x="20" y="0"/>
                  </a:moveTo>
                  <a:lnTo>
                    <a:pt x="2705" y="0"/>
                  </a:lnTo>
                  <a:lnTo>
                    <a:pt x="2705" y="2705"/>
                  </a:lnTo>
                  <a:lnTo>
                    <a:pt x="0" y="2705"/>
                  </a:lnTo>
                  <a:lnTo>
                    <a:pt x="0" y="0"/>
                  </a:lnTo>
                  <a:lnTo>
                    <a:pt x="20" y="0"/>
                  </a:lnTo>
                  <a:close/>
                  <a:moveTo>
                    <a:pt x="2665" y="40"/>
                  </a:moveTo>
                  <a:lnTo>
                    <a:pt x="40" y="40"/>
                  </a:lnTo>
                  <a:lnTo>
                    <a:pt x="40" y="2665"/>
                  </a:lnTo>
                  <a:lnTo>
                    <a:pt x="2665" y="2665"/>
                  </a:lnTo>
                  <a:lnTo>
                    <a:pt x="2665" y="4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 name="Freeform 8"/>
            <p:cNvSpPr>
              <a:spLocks noEditPoints="1"/>
            </p:cNvSpPr>
            <p:nvPr/>
          </p:nvSpPr>
          <p:spPr bwMode="auto">
            <a:xfrm>
              <a:off x="561975" y="858838"/>
              <a:ext cx="944563" cy="946150"/>
            </a:xfrm>
            <a:custGeom>
              <a:avLst/>
              <a:gdLst>
                <a:gd name="T0" fmla="*/ 57 w 2630"/>
                <a:gd name="T1" fmla="*/ 85 h 2630"/>
                <a:gd name="T2" fmla="*/ 28 w 2630"/>
                <a:gd name="T3" fmla="*/ 0 h 2630"/>
                <a:gd name="T4" fmla="*/ 2630 w 2630"/>
                <a:gd name="T5" fmla="*/ 2602 h 2630"/>
                <a:gd name="T6" fmla="*/ 2546 w 2630"/>
                <a:gd name="T7" fmla="*/ 2574 h 2630"/>
                <a:gd name="T8" fmla="*/ 2630 w 2630"/>
                <a:gd name="T9" fmla="*/ 2602 h 2630"/>
                <a:gd name="T10" fmla="*/ 2461 w 2630"/>
                <a:gd name="T11" fmla="*/ 2489 h 2630"/>
                <a:gd name="T12" fmla="*/ 2432 w 2630"/>
                <a:gd name="T13" fmla="*/ 2404 h 2630"/>
                <a:gd name="T14" fmla="*/ 2348 w 2630"/>
                <a:gd name="T15" fmla="*/ 2319 h 2630"/>
                <a:gd name="T16" fmla="*/ 2263 w 2630"/>
                <a:gd name="T17" fmla="*/ 2291 h 2630"/>
                <a:gd name="T18" fmla="*/ 2348 w 2630"/>
                <a:gd name="T19" fmla="*/ 2319 h 2630"/>
                <a:gd name="T20" fmla="*/ 2178 w 2630"/>
                <a:gd name="T21" fmla="*/ 2206 h 2630"/>
                <a:gd name="T22" fmla="*/ 2150 w 2630"/>
                <a:gd name="T23" fmla="*/ 2121 h 2630"/>
                <a:gd name="T24" fmla="*/ 2065 w 2630"/>
                <a:gd name="T25" fmla="*/ 2036 h 2630"/>
                <a:gd name="T26" fmla="*/ 1980 w 2630"/>
                <a:gd name="T27" fmla="*/ 2008 h 2630"/>
                <a:gd name="T28" fmla="*/ 2065 w 2630"/>
                <a:gd name="T29" fmla="*/ 2036 h 2630"/>
                <a:gd name="T30" fmla="*/ 1895 w 2630"/>
                <a:gd name="T31" fmla="*/ 1923 h 2630"/>
                <a:gd name="T32" fmla="*/ 1867 w 2630"/>
                <a:gd name="T33" fmla="*/ 1838 h 2630"/>
                <a:gd name="T34" fmla="*/ 1782 w 2630"/>
                <a:gd name="T35" fmla="*/ 1754 h 2630"/>
                <a:gd name="T36" fmla="*/ 1697 w 2630"/>
                <a:gd name="T37" fmla="*/ 1725 h 2630"/>
                <a:gd name="T38" fmla="*/ 1782 w 2630"/>
                <a:gd name="T39" fmla="*/ 1754 h 2630"/>
                <a:gd name="T40" fmla="*/ 1612 w 2630"/>
                <a:gd name="T41" fmla="*/ 1640 h 2630"/>
                <a:gd name="T42" fmla="*/ 1584 w 2630"/>
                <a:gd name="T43" fmla="*/ 1556 h 2630"/>
                <a:gd name="T44" fmla="*/ 1499 w 2630"/>
                <a:gd name="T45" fmla="*/ 1471 h 2630"/>
                <a:gd name="T46" fmla="*/ 1414 w 2630"/>
                <a:gd name="T47" fmla="*/ 1442 h 2630"/>
                <a:gd name="T48" fmla="*/ 1499 w 2630"/>
                <a:gd name="T49" fmla="*/ 1471 h 2630"/>
                <a:gd name="T50" fmla="*/ 1329 w 2630"/>
                <a:gd name="T51" fmla="*/ 1358 h 2630"/>
                <a:gd name="T52" fmla="*/ 1301 w 2630"/>
                <a:gd name="T53" fmla="*/ 1273 h 2630"/>
                <a:gd name="T54" fmla="*/ 1216 w 2630"/>
                <a:gd name="T55" fmla="*/ 1188 h 2630"/>
                <a:gd name="T56" fmla="*/ 1131 w 2630"/>
                <a:gd name="T57" fmla="*/ 1160 h 2630"/>
                <a:gd name="T58" fmla="*/ 1216 w 2630"/>
                <a:gd name="T59" fmla="*/ 1188 h 2630"/>
                <a:gd name="T60" fmla="*/ 1046 w 2630"/>
                <a:gd name="T61" fmla="*/ 1075 h 2630"/>
                <a:gd name="T62" fmla="*/ 1018 w 2630"/>
                <a:gd name="T63" fmla="*/ 990 h 2630"/>
                <a:gd name="T64" fmla="*/ 933 w 2630"/>
                <a:gd name="T65" fmla="*/ 905 h 2630"/>
                <a:gd name="T66" fmla="*/ 848 w 2630"/>
                <a:gd name="T67" fmla="*/ 877 h 2630"/>
                <a:gd name="T68" fmla="*/ 933 w 2630"/>
                <a:gd name="T69" fmla="*/ 905 h 2630"/>
                <a:gd name="T70" fmla="*/ 764 w 2630"/>
                <a:gd name="T71" fmla="*/ 792 h 2630"/>
                <a:gd name="T72" fmla="*/ 735 w 2630"/>
                <a:gd name="T73" fmla="*/ 707 h 2630"/>
                <a:gd name="T74" fmla="*/ 650 w 2630"/>
                <a:gd name="T75" fmla="*/ 622 h 2630"/>
                <a:gd name="T76" fmla="*/ 566 w 2630"/>
                <a:gd name="T77" fmla="*/ 594 h 2630"/>
                <a:gd name="T78" fmla="*/ 650 w 2630"/>
                <a:gd name="T79" fmla="*/ 622 h 2630"/>
                <a:gd name="T80" fmla="*/ 481 w 2630"/>
                <a:gd name="T81" fmla="*/ 509 h 2630"/>
                <a:gd name="T82" fmla="*/ 452 w 2630"/>
                <a:gd name="T83" fmla="*/ 424 h 2630"/>
                <a:gd name="T84" fmla="*/ 368 w 2630"/>
                <a:gd name="T85" fmla="*/ 339 h 2630"/>
                <a:gd name="T86" fmla="*/ 283 w 2630"/>
                <a:gd name="T87" fmla="*/ 311 h 2630"/>
                <a:gd name="T88" fmla="*/ 368 w 2630"/>
                <a:gd name="T89" fmla="*/ 339 h 2630"/>
                <a:gd name="T90" fmla="*/ 198 w 2630"/>
                <a:gd name="T91" fmla="*/ 226 h 2630"/>
                <a:gd name="T92" fmla="*/ 170 w 2630"/>
                <a:gd name="T93" fmla="*/ 141 h 2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30" h="2630">
                  <a:moveTo>
                    <a:pt x="85" y="57"/>
                  </a:moveTo>
                  <a:lnTo>
                    <a:pt x="57" y="85"/>
                  </a:lnTo>
                  <a:lnTo>
                    <a:pt x="0" y="28"/>
                  </a:lnTo>
                  <a:lnTo>
                    <a:pt x="28" y="0"/>
                  </a:lnTo>
                  <a:lnTo>
                    <a:pt x="85" y="57"/>
                  </a:lnTo>
                  <a:close/>
                  <a:moveTo>
                    <a:pt x="2630" y="2602"/>
                  </a:moveTo>
                  <a:lnTo>
                    <a:pt x="2602" y="2630"/>
                  </a:lnTo>
                  <a:lnTo>
                    <a:pt x="2546" y="2574"/>
                  </a:lnTo>
                  <a:lnTo>
                    <a:pt x="2574" y="2546"/>
                  </a:lnTo>
                  <a:lnTo>
                    <a:pt x="2630" y="2602"/>
                  </a:lnTo>
                  <a:close/>
                  <a:moveTo>
                    <a:pt x="2489" y="2461"/>
                  </a:moveTo>
                  <a:lnTo>
                    <a:pt x="2461" y="2489"/>
                  </a:lnTo>
                  <a:lnTo>
                    <a:pt x="2404" y="2432"/>
                  </a:lnTo>
                  <a:lnTo>
                    <a:pt x="2432" y="2404"/>
                  </a:lnTo>
                  <a:lnTo>
                    <a:pt x="2489" y="2461"/>
                  </a:lnTo>
                  <a:close/>
                  <a:moveTo>
                    <a:pt x="2348" y="2319"/>
                  </a:moveTo>
                  <a:lnTo>
                    <a:pt x="2319" y="2348"/>
                  </a:lnTo>
                  <a:lnTo>
                    <a:pt x="2263" y="2291"/>
                  </a:lnTo>
                  <a:lnTo>
                    <a:pt x="2291" y="2263"/>
                  </a:lnTo>
                  <a:lnTo>
                    <a:pt x="2348" y="2319"/>
                  </a:lnTo>
                  <a:close/>
                  <a:moveTo>
                    <a:pt x="2206" y="2178"/>
                  </a:moveTo>
                  <a:lnTo>
                    <a:pt x="2178" y="2206"/>
                  </a:lnTo>
                  <a:lnTo>
                    <a:pt x="2121" y="2150"/>
                  </a:lnTo>
                  <a:lnTo>
                    <a:pt x="2150" y="2121"/>
                  </a:lnTo>
                  <a:lnTo>
                    <a:pt x="2206" y="2178"/>
                  </a:lnTo>
                  <a:close/>
                  <a:moveTo>
                    <a:pt x="2065" y="2036"/>
                  </a:moveTo>
                  <a:lnTo>
                    <a:pt x="2036" y="2065"/>
                  </a:lnTo>
                  <a:lnTo>
                    <a:pt x="1980" y="2008"/>
                  </a:lnTo>
                  <a:lnTo>
                    <a:pt x="2008" y="1980"/>
                  </a:lnTo>
                  <a:lnTo>
                    <a:pt x="2065" y="2036"/>
                  </a:lnTo>
                  <a:close/>
                  <a:moveTo>
                    <a:pt x="1923" y="1895"/>
                  </a:moveTo>
                  <a:lnTo>
                    <a:pt x="1895" y="1923"/>
                  </a:lnTo>
                  <a:lnTo>
                    <a:pt x="1838" y="1867"/>
                  </a:lnTo>
                  <a:lnTo>
                    <a:pt x="1867" y="1838"/>
                  </a:lnTo>
                  <a:lnTo>
                    <a:pt x="1923" y="1895"/>
                  </a:lnTo>
                  <a:close/>
                  <a:moveTo>
                    <a:pt x="1782" y="1754"/>
                  </a:moveTo>
                  <a:lnTo>
                    <a:pt x="1754" y="1782"/>
                  </a:lnTo>
                  <a:lnTo>
                    <a:pt x="1697" y="1725"/>
                  </a:lnTo>
                  <a:lnTo>
                    <a:pt x="1725" y="1697"/>
                  </a:lnTo>
                  <a:lnTo>
                    <a:pt x="1782" y="1754"/>
                  </a:lnTo>
                  <a:close/>
                  <a:moveTo>
                    <a:pt x="1640" y="1612"/>
                  </a:moveTo>
                  <a:lnTo>
                    <a:pt x="1612" y="1640"/>
                  </a:lnTo>
                  <a:lnTo>
                    <a:pt x="1556" y="1584"/>
                  </a:lnTo>
                  <a:lnTo>
                    <a:pt x="1584" y="1556"/>
                  </a:lnTo>
                  <a:lnTo>
                    <a:pt x="1640" y="1612"/>
                  </a:lnTo>
                  <a:close/>
                  <a:moveTo>
                    <a:pt x="1499" y="1471"/>
                  </a:moveTo>
                  <a:lnTo>
                    <a:pt x="1471" y="1499"/>
                  </a:lnTo>
                  <a:lnTo>
                    <a:pt x="1414" y="1442"/>
                  </a:lnTo>
                  <a:lnTo>
                    <a:pt x="1442" y="1414"/>
                  </a:lnTo>
                  <a:lnTo>
                    <a:pt x="1499" y="1471"/>
                  </a:lnTo>
                  <a:close/>
                  <a:moveTo>
                    <a:pt x="1358" y="1329"/>
                  </a:moveTo>
                  <a:lnTo>
                    <a:pt x="1329" y="1358"/>
                  </a:lnTo>
                  <a:lnTo>
                    <a:pt x="1273" y="1301"/>
                  </a:lnTo>
                  <a:lnTo>
                    <a:pt x="1301" y="1273"/>
                  </a:lnTo>
                  <a:lnTo>
                    <a:pt x="1358" y="1329"/>
                  </a:lnTo>
                  <a:close/>
                  <a:moveTo>
                    <a:pt x="1216" y="1188"/>
                  </a:moveTo>
                  <a:lnTo>
                    <a:pt x="1188" y="1216"/>
                  </a:lnTo>
                  <a:lnTo>
                    <a:pt x="1131" y="1160"/>
                  </a:lnTo>
                  <a:lnTo>
                    <a:pt x="1160" y="1131"/>
                  </a:lnTo>
                  <a:lnTo>
                    <a:pt x="1216" y="1188"/>
                  </a:lnTo>
                  <a:close/>
                  <a:moveTo>
                    <a:pt x="1075" y="1046"/>
                  </a:moveTo>
                  <a:lnTo>
                    <a:pt x="1046" y="1075"/>
                  </a:lnTo>
                  <a:lnTo>
                    <a:pt x="990" y="1018"/>
                  </a:lnTo>
                  <a:lnTo>
                    <a:pt x="1018" y="990"/>
                  </a:lnTo>
                  <a:lnTo>
                    <a:pt x="1075" y="1046"/>
                  </a:lnTo>
                  <a:close/>
                  <a:moveTo>
                    <a:pt x="933" y="905"/>
                  </a:moveTo>
                  <a:lnTo>
                    <a:pt x="905" y="933"/>
                  </a:lnTo>
                  <a:lnTo>
                    <a:pt x="848" y="877"/>
                  </a:lnTo>
                  <a:lnTo>
                    <a:pt x="877" y="848"/>
                  </a:lnTo>
                  <a:lnTo>
                    <a:pt x="933" y="905"/>
                  </a:lnTo>
                  <a:close/>
                  <a:moveTo>
                    <a:pt x="792" y="764"/>
                  </a:moveTo>
                  <a:lnTo>
                    <a:pt x="764" y="792"/>
                  </a:lnTo>
                  <a:lnTo>
                    <a:pt x="707" y="735"/>
                  </a:lnTo>
                  <a:lnTo>
                    <a:pt x="735" y="707"/>
                  </a:lnTo>
                  <a:lnTo>
                    <a:pt x="792" y="764"/>
                  </a:lnTo>
                  <a:close/>
                  <a:moveTo>
                    <a:pt x="650" y="622"/>
                  </a:moveTo>
                  <a:lnTo>
                    <a:pt x="622" y="650"/>
                  </a:lnTo>
                  <a:lnTo>
                    <a:pt x="566" y="594"/>
                  </a:lnTo>
                  <a:lnTo>
                    <a:pt x="594" y="566"/>
                  </a:lnTo>
                  <a:lnTo>
                    <a:pt x="650" y="622"/>
                  </a:lnTo>
                  <a:close/>
                  <a:moveTo>
                    <a:pt x="509" y="481"/>
                  </a:moveTo>
                  <a:lnTo>
                    <a:pt x="481" y="509"/>
                  </a:lnTo>
                  <a:lnTo>
                    <a:pt x="424" y="452"/>
                  </a:lnTo>
                  <a:lnTo>
                    <a:pt x="452" y="424"/>
                  </a:lnTo>
                  <a:lnTo>
                    <a:pt x="509" y="481"/>
                  </a:lnTo>
                  <a:close/>
                  <a:moveTo>
                    <a:pt x="368" y="339"/>
                  </a:moveTo>
                  <a:lnTo>
                    <a:pt x="339" y="368"/>
                  </a:lnTo>
                  <a:lnTo>
                    <a:pt x="283" y="311"/>
                  </a:lnTo>
                  <a:lnTo>
                    <a:pt x="311" y="283"/>
                  </a:lnTo>
                  <a:lnTo>
                    <a:pt x="368" y="339"/>
                  </a:lnTo>
                  <a:close/>
                  <a:moveTo>
                    <a:pt x="226" y="198"/>
                  </a:moveTo>
                  <a:lnTo>
                    <a:pt x="198" y="226"/>
                  </a:lnTo>
                  <a:lnTo>
                    <a:pt x="141" y="170"/>
                  </a:lnTo>
                  <a:lnTo>
                    <a:pt x="170" y="141"/>
                  </a:lnTo>
                  <a:lnTo>
                    <a:pt x="226" y="19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 name="Freeform 9"/>
            <p:cNvSpPr>
              <a:spLocks noEditPoints="1"/>
            </p:cNvSpPr>
            <p:nvPr/>
          </p:nvSpPr>
          <p:spPr bwMode="auto">
            <a:xfrm>
              <a:off x="584200" y="858838"/>
              <a:ext cx="944563" cy="946150"/>
            </a:xfrm>
            <a:custGeom>
              <a:avLst/>
              <a:gdLst>
                <a:gd name="T0" fmla="*/ 2546 w 2630"/>
                <a:gd name="T1" fmla="*/ 57 h 2630"/>
                <a:gd name="T2" fmla="*/ 2630 w 2630"/>
                <a:gd name="T3" fmla="*/ 28 h 2630"/>
                <a:gd name="T4" fmla="*/ 28 w 2630"/>
                <a:gd name="T5" fmla="*/ 2630 h 2630"/>
                <a:gd name="T6" fmla="*/ 57 w 2630"/>
                <a:gd name="T7" fmla="*/ 2546 h 2630"/>
                <a:gd name="T8" fmla="*/ 28 w 2630"/>
                <a:gd name="T9" fmla="*/ 2630 h 2630"/>
                <a:gd name="T10" fmla="*/ 141 w 2630"/>
                <a:gd name="T11" fmla="*/ 2461 h 2630"/>
                <a:gd name="T12" fmla="*/ 226 w 2630"/>
                <a:gd name="T13" fmla="*/ 2432 h 2630"/>
                <a:gd name="T14" fmla="*/ 311 w 2630"/>
                <a:gd name="T15" fmla="*/ 2348 h 2630"/>
                <a:gd name="T16" fmla="*/ 339 w 2630"/>
                <a:gd name="T17" fmla="*/ 2263 h 2630"/>
                <a:gd name="T18" fmla="*/ 311 w 2630"/>
                <a:gd name="T19" fmla="*/ 2348 h 2630"/>
                <a:gd name="T20" fmla="*/ 424 w 2630"/>
                <a:gd name="T21" fmla="*/ 2178 h 2630"/>
                <a:gd name="T22" fmla="*/ 509 w 2630"/>
                <a:gd name="T23" fmla="*/ 2150 h 2630"/>
                <a:gd name="T24" fmla="*/ 594 w 2630"/>
                <a:gd name="T25" fmla="*/ 2065 h 2630"/>
                <a:gd name="T26" fmla="*/ 622 w 2630"/>
                <a:gd name="T27" fmla="*/ 1980 h 2630"/>
                <a:gd name="T28" fmla="*/ 594 w 2630"/>
                <a:gd name="T29" fmla="*/ 2065 h 2630"/>
                <a:gd name="T30" fmla="*/ 707 w 2630"/>
                <a:gd name="T31" fmla="*/ 1895 h 2630"/>
                <a:gd name="T32" fmla="*/ 792 w 2630"/>
                <a:gd name="T33" fmla="*/ 1867 h 2630"/>
                <a:gd name="T34" fmla="*/ 877 w 2630"/>
                <a:gd name="T35" fmla="*/ 1782 h 2630"/>
                <a:gd name="T36" fmla="*/ 905 w 2630"/>
                <a:gd name="T37" fmla="*/ 1697 h 2630"/>
                <a:gd name="T38" fmla="*/ 877 w 2630"/>
                <a:gd name="T39" fmla="*/ 1782 h 2630"/>
                <a:gd name="T40" fmla="*/ 990 w 2630"/>
                <a:gd name="T41" fmla="*/ 1612 h 2630"/>
                <a:gd name="T42" fmla="*/ 1075 w 2630"/>
                <a:gd name="T43" fmla="*/ 1584 h 2630"/>
                <a:gd name="T44" fmla="*/ 1160 w 2630"/>
                <a:gd name="T45" fmla="*/ 1499 h 2630"/>
                <a:gd name="T46" fmla="*/ 1188 w 2630"/>
                <a:gd name="T47" fmla="*/ 1414 h 2630"/>
                <a:gd name="T48" fmla="*/ 1160 w 2630"/>
                <a:gd name="T49" fmla="*/ 1499 h 2630"/>
                <a:gd name="T50" fmla="*/ 1273 w 2630"/>
                <a:gd name="T51" fmla="*/ 1329 h 2630"/>
                <a:gd name="T52" fmla="*/ 1358 w 2630"/>
                <a:gd name="T53" fmla="*/ 1301 h 2630"/>
                <a:gd name="T54" fmla="*/ 1443 w 2630"/>
                <a:gd name="T55" fmla="*/ 1216 h 2630"/>
                <a:gd name="T56" fmla="*/ 1471 w 2630"/>
                <a:gd name="T57" fmla="*/ 1131 h 2630"/>
                <a:gd name="T58" fmla="*/ 1443 w 2630"/>
                <a:gd name="T59" fmla="*/ 1216 h 2630"/>
                <a:gd name="T60" fmla="*/ 1556 w 2630"/>
                <a:gd name="T61" fmla="*/ 1046 h 2630"/>
                <a:gd name="T62" fmla="*/ 1641 w 2630"/>
                <a:gd name="T63" fmla="*/ 1018 h 2630"/>
                <a:gd name="T64" fmla="*/ 1725 w 2630"/>
                <a:gd name="T65" fmla="*/ 933 h 2630"/>
                <a:gd name="T66" fmla="*/ 1754 w 2630"/>
                <a:gd name="T67" fmla="*/ 848 h 2630"/>
                <a:gd name="T68" fmla="*/ 1725 w 2630"/>
                <a:gd name="T69" fmla="*/ 933 h 2630"/>
                <a:gd name="T70" fmla="*/ 1838 w 2630"/>
                <a:gd name="T71" fmla="*/ 764 h 2630"/>
                <a:gd name="T72" fmla="*/ 1923 w 2630"/>
                <a:gd name="T73" fmla="*/ 735 h 2630"/>
                <a:gd name="T74" fmla="*/ 2008 w 2630"/>
                <a:gd name="T75" fmla="*/ 650 h 2630"/>
                <a:gd name="T76" fmla="*/ 2036 w 2630"/>
                <a:gd name="T77" fmla="*/ 566 h 2630"/>
                <a:gd name="T78" fmla="*/ 2008 w 2630"/>
                <a:gd name="T79" fmla="*/ 650 h 2630"/>
                <a:gd name="T80" fmla="*/ 2121 w 2630"/>
                <a:gd name="T81" fmla="*/ 481 h 2630"/>
                <a:gd name="T82" fmla="*/ 2206 w 2630"/>
                <a:gd name="T83" fmla="*/ 452 h 2630"/>
                <a:gd name="T84" fmla="*/ 2291 w 2630"/>
                <a:gd name="T85" fmla="*/ 368 h 2630"/>
                <a:gd name="T86" fmla="*/ 2319 w 2630"/>
                <a:gd name="T87" fmla="*/ 283 h 2630"/>
                <a:gd name="T88" fmla="*/ 2291 w 2630"/>
                <a:gd name="T89" fmla="*/ 368 h 2630"/>
                <a:gd name="T90" fmla="*/ 2404 w 2630"/>
                <a:gd name="T91" fmla="*/ 198 h 2630"/>
                <a:gd name="T92" fmla="*/ 2489 w 2630"/>
                <a:gd name="T93" fmla="*/ 170 h 2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30" h="2630">
                  <a:moveTo>
                    <a:pt x="2574" y="85"/>
                  </a:moveTo>
                  <a:lnTo>
                    <a:pt x="2546" y="57"/>
                  </a:lnTo>
                  <a:lnTo>
                    <a:pt x="2602" y="0"/>
                  </a:lnTo>
                  <a:lnTo>
                    <a:pt x="2630" y="28"/>
                  </a:lnTo>
                  <a:lnTo>
                    <a:pt x="2574" y="85"/>
                  </a:lnTo>
                  <a:close/>
                  <a:moveTo>
                    <a:pt x="28" y="2630"/>
                  </a:moveTo>
                  <a:lnTo>
                    <a:pt x="0" y="2602"/>
                  </a:lnTo>
                  <a:lnTo>
                    <a:pt x="57" y="2546"/>
                  </a:lnTo>
                  <a:lnTo>
                    <a:pt x="85" y="2574"/>
                  </a:lnTo>
                  <a:lnTo>
                    <a:pt x="28" y="2630"/>
                  </a:lnTo>
                  <a:close/>
                  <a:moveTo>
                    <a:pt x="170" y="2489"/>
                  </a:moveTo>
                  <a:lnTo>
                    <a:pt x="141" y="2461"/>
                  </a:lnTo>
                  <a:lnTo>
                    <a:pt x="198" y="2404"/>
                  </a:lnTo>
                  <a:lnTo>
                    <a:pt x="226" y="2432"/>
                  </a:lnTo>
                  <a:lnTo>
                    <a:pt x="170" y="2489"/>
                  </a:lnTo>
                  <a:close/>
                  <a:moveTo>
                    <a:pt x="311" y="2348"/>
                  </a:moveTo>
                  <a:lnTo>
                    <a:pt x="283" y="2319"/>
                  </a:lnTo>
                  <a:lnTo>
                    <a:pt x="339" y="2263"/>
                  </a:lnTo>
                  <a:lnTo>
                    <a:pt x="368" y="2291"/>
                  </a:lnTo>
                  <a:lnTo>
                    <a:pt x="311" y="2348"/>
                  </a:lnTo>
                  <a:close/>
                  <a:moveTo>
                    <a:pt x="453" y="2206"/>
                  </a:moveTo>
                  <a:lnTo>
                    <a:pt x="424" y="2178"/>
                  </a:lnTo>
                  <a:lnTo>
                    <a:pt x="481" y="2121"/>
                  </a:lnTo>
                  <a:lnTo>
                    <a:pt x="509" y="2150"/>
                  </a:lnTo>
                  <a:lnTo>
                    <a:pt x="453" y="2206"/>
                  </a:lnTo>
                  <a:close/>
                  <a:moveTo>
                    <a:pt x="594" y="2065"/>
                  </a:moveTo>
                  <a:lnTo>
                    <a:pt x="566" y="2036"/>
                  </a:lnTo>
                  <a:lnTo>
                    <a:pt x="622" y="1980"/>
                  </a:lnTo>
                  <a:lnTo>
                    <a:pt x="651" y="2008"/>
                  </a:lnTo>
                  <a:lnTo>
                    <a:pt x="594" y="2065"/>
                  </a:lnTo>
                  <a:close/>
                  <a:moveTo>
                    <a:pt x="735" y="1923"/>
                  </a:moveTo>
                  <a:lnTo>
                    <a:pt x="707" y="1895"/>
                  </a:lnTo>
                  <a:lnTo>
                    <a:pt x="764" y="1838"/>
                  </a:lnTo>
                  <a:lnTo>
                    <a:pt x="792" y="1867"/>
                  </a:lnTo>
                  <a:lnTo>
                    <a:pt x="735" y="1923"/>
                  </a:lnTo>
                  <a:close/>
                  <a:moveTo>
                    <a:pt x="877" y="1782"/>
                  </a:moveTo>
                  <a:lnTo>
                    <a:pt x="849" y="1754"/>
                  </a:lnTo>
                  <a:lnTo>
                    <a:pt x="905" y="1697"/>
                  </a:lnTo>
                  <a:lnTo>
                    <a:pt x="933" y="1725"/>
                  </a:lnTo>
                  <a:lnTo>
                    <a:pt x="877" y="1782"/>
                  </a:lnTo>
                  <a:close/>
                  <a:moveTo>
                    <a:pt x="1018" y="1640"/>
                  </a:moveTo>
                  <a:lnTo>
                    <a:pt x="990" y="1612"/>
                  </a:lnTo>
                  <a:lnTo>
                    <a:pt x="1047" y="1556"/>
                  </a:lnTo>
                  <a:lnTo>
                    <a:pt x="1075" y="1584"/>
                  </a:lnTo>
                  <a:lnTo>
                    <a:pt x="1018" y="1640"/>
                  </a:lnTo>
                  <a:close/>
                  <a:moveTo>
                    <a:pt x="1160" y="1499"/>
                  </a:moveTo>
                  <a:lnTo>
                    <a:pt x="1131" y="1471"/>
                  </a:lnTo>
                  <a:lnTo>
                    <a:pt x="1188" y="1414"/>
                  </a:lnTo>
                  <a:lnTo>
                    <a:pt x="1216" y="1442"/>
                  </a:lnTo>
                  <a:lnTo>
                    <a:pt x="1160" y="1499"/>
                  </a:lnTo>
                  <a:close/>
                  <a:moveTo>
                    <a:pt x="1301" y="1358"/>
                  </a:moveTo>
                  <a:lnTo>
                    <a:pt x="1273" y="1329"/>
                  </a:lnTo>
                  <a:lnTo>
                    <a:pt x="1329" y="1273"/>
                  </a:lnTo>
                  <a:lnTo>
                    <a:pt x="1358" y="1301"/>
                  </a:lnTo>
                  <a:lnTo>
                    <a:pt x="1301" y="1358"/>
                  </a:lnTo>
                  <a:close/>
                  <a:moveTo>
                    <a:pt x="1443" y="1216"/>
                  </a:moveTo>
                  <a:lnTo>
                    <a:pt x="1414" y="1188"/>
                  </a:lnTo>
                  <a:lnTo>
                    <a:pt x="1471" y="1131"/>
                  </a:lnTo>
                  <a:lnTo>
                    <a:pt x="1499" y="1160"/>
                  </a:lnTo>
                  <a:lnTo>
                    <a:pt x="1443" y="1216"/>
                  </a:lnTo>
                  <a:close/>
                  <a:moveTo>
                    <a:pt x="1584" y="1075"/>
                  </a:moveTo>
                  <a:lnTo>
                    <a:pt x="1556" y="1046"/>
                  </a:lnTo>
                  <a:lnTo>
                    <a:pt x="1612" y="990"/>
                  </a:lnTo>
                  <a:lnTo>
                    <a:pt x="1641" y="1018"/>
                  </a:lnTo>
                  <a:lnTo>
                    <a:pt x="1584" y="1075"/>
                  </a:lnTo>
                  <a:close/>
                  <a:moveTo>
                    <a:pt x="1725" y="933"/>
                  </a:moveTo>
                  <a:lnTo>
                    <a:pt x="1697" y="905"/>
                  </a:lnTo>
                  <a:lnTo>
                    <a:pt x="1754" y="848"/>
                  </a:lnTo>
                  <a:lnTo>
                    <a:pt x="1782" y="877"/>
                  </a:lnTo>
                  <a:lnTo>
                    <a:pt x="1725" y="933"/>
                  </a:lnTo>
                  <a:close/>
                  <a:moveTo>
                    <a:pt x="1867" y="792"/>
                  </a:moveTo>
                  <a:lnTo>
                    <a:pt x="1838" y="764"/>
                  </a:lnTo>
                  <a:lnTo>
                    <a:pt x="1895" y="707"/>
                  </a:lnTo>
                  <a:lnTo>
                    <a:pt x="1923" y="735"/>
                  </a:lnTo>
                  <a:lnTo>
                    <a:pt x="1867" y="792"/>
                  </a:lnTo>
                  <a:close/>
                  <a:moveTo>
                    <a:pt x="2008" y="650"/>
                  </a:moveTo>
                  <a:lnTo>
                    <a:pt x="1980" y="622"/>
                  </a:lnTo>
                  <a:lnTo>
                    <a:pt x="2036" y="566"/>
                  </a:lnTo>
                  <a:lnTo>
                    <a:pt x="2065" y="594"/>
                  </a:lnTo>
                  <a:lnTo>
                    <a:pt x="2008" y="650"/>
                  </a:lnTo>
                  <a:close/>
                  <a:moveTo>
                    <a:pt x="2150" y="509"/>
                  </a:moveTo>
                  <a:lnTo>
                    <a:pt x="2121" y="481"/>
                  </a:lnTo>
                  <a:lnTo>
                    <a:pt x="2178" y="424"/>
                  </a:lnTo>
                  <a:lnTo>
                    <a:pt x="2206" y="452"/>
                  </a:lnTo>
                  <a:lnTo>
                    <a:pt x="2150" y="509"/>
                  </a:lnTo>
                  <a:close/>
                  <a:moveTo>
                    <a:pt x="2291" y="368"/>
                  </a:moveTo>
                  <a:lnTo>
                    <a:pt x="2263" y="339"/>
                  </a:lnTo>
                  <a:lnTo>
                    <a:pt x="2319" y="283"/>
                  </a:lnTo>
                  <a:lnTo>
                    <a:pt x="2348" y="311"/>
                  </a:lnTo>
                  <a:lnTo>
                    <a:pt x="2291" y="368"/>
                  </a:lnTo>
                  <a:close/>
                  <a:moveTo>
                    <a:pt x="2432" y="226"/>
                  </a:moveTo>
                  <a:lnTo>
                    <a:pt x="2404" y="198"/>
                  </a:lnTo>
                  <a:lnTo>
                    <a:pt x="2461" y="141"/>
                  </a:lnTo>
                  <a:lnTo>
                    <a:pt x="2489" y="170"/>
                  </a:lnTo>
                  <a:lnTo>
                    <a:pt x="2432" y="2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 name="Freeform 10"/>
            <p:cNvSpPr>
              <a:spLocks noEditPoints="1"/>
            </p:cNvSpPr>
            <p:nvPr/>
          </p:nvSpPr>
          <p:spPr bwMode="auto">
            <a:xfrm>
              <a:off x="566738" y="1336676"/>
              <a:ext cx="957263" cy="14288"/>
            </a:xfrm>
            <a:custGeom>
              <a:avLst/>
              <a:gdLst>
                <a:gd name="T0" fmla="*/ 80 w 2665"/>
                <a:gd name="T1" fmla="*/ 40 h 40"/>
                <a:gd name="T2" fmla="*/ 0 w 2665"/>
                <a:gd name="T3" fmla="*/ 0 h 40"/>
                <a:gd name="T4" fmla="*/ 2665 w 2665"/>
                <a:gd name="T5" fmla="*/ 0 h 40"/>
                <a:gd name="T6" fmla="*/ 2600 w 2665"/>
                <a:gd name="T7" fmla="*/ 40 h 40"/>
                <a:gd name="T8" fmla="*/ 2665 w 2665"/>
                <a:gd name="T9" fmla="*/ 0 h 40"/>
                <a:gd name="T10" fmla="*/ 2480 w 2665"/>
                <a:gd name="T11" fmla="*/ 40 h 40"/>
                <a:gd name="T12" fmla="*/ 2400 w 2665"/>
                <a:gd name="T13" fmla="*/ 0 h 40"/>
                <a:gd name="T14" fmla="*/ 2280 w 2665"/>
                <a:gd name="T15" fmla="*/ 0 h 40"/>
                <a:gd name="T16" fmla="*/ 2200 w 2665"/>
                <a:gd name="T17" fmla="*/ 40 h 40"/>
                <a:gd name="T18" fmla="*/ 2280 w 2665"/>
                <a:gd name="T19" fmla="*/ 0 h 40"/>
                <a:gd name="T20" fmla="*/ 2080 w 2665"/>
                <a:gd name="T21" fmla="*/ 40 h 40"/>
                <a:gd name="T22" fmla="*/ 2000 w 2665"/>
                <a:gd name="T23" fmla="*/ 0 h 40"/>
                <a:gd name="T24" fmla="*/ 1880 w 2665"/>
                <a:gd name="T25" fmla="*/ 0 h 40"/>
                <a:gd name="T26" fmla="*/ 1800 w 2665"/>
                <a:gd name="T27" fmla="*/ 40 h 40"/>
                <a:gd name="T28" fmla="*/ 1880 w 2665"/>
                <a:gd name="T29" fmla="*/ 0 h 40"/>
                <a:gd name="T30" fmla="*/ 1680 w 2665"/>
                <a:gd name="T31" fmla="*/ 40 h 40"/>
                <a:gd name="T32" fmla="*/ 1600 w 2665"/>
                <a:gd name="T33" fmla="*/ 0 h 40"/>
                <a:gd name="T34" fmla="*/ 1480 w 2665"/>
                <a:gd name="T35" fmla="*/ 0 h 40"/>
                <a:gd name="T36" fmla="*/ 1400 w 2665"/>
                <a:gd name="T37" fmla="*/ 40 h 40"/>
                <a:gd name="T38" fmla="*/ 1480 w 2665"/>
                <a:gd name="T39" fmla="*/ 0 h 40"/>
                <a:gd name="T40" fmla="*/ 1280 w 2665"/>
                <a:gd name="T41" fmla="*/ 40 h 40"/>
                <a:gd name="T42" fmla="*/ 1200 w 2665"/>
                <a:gd name="T43" fmla="*/ 0 h 40"/>
                <a:gd name="T44" fmla="*/ 1080 w 2665"/>
                <a:gd name="T45" fmla="*/ 0 h 40"/>
                <a:gd name="T46" fmla="*/ 1000 w 2665"/>
                <a:gd name="T47" fmla="*/ 40 h 40"/>
                <a:gd name="T48" fmla="*/ 1080 w 2665"/>
                <a:gd name="T49" fmla="*/ 0 h 40"/>
                <a:gd name="T50" fmla="*/ 880 w 2665"/>
                <a:gd name="T51" fmla="*/ 40 h 40"/>
                <a:gd name="T52" fmla="*/ 800 w 2665"/>
                <a:gd name="T53" fmla="*/ 0 h 40"/>
                <a:gd name="T54" fmla="*/ 680 w 2665"/>
                <a:gd name="T55" fmla="*/ 0 h 40"/>
                <a:gd name="T56" fmla="*/ 600 w 2665"/>
                <a:gd name="T57" fmla="*/ 40 h 40"/>
                <a:gd name="T58" fmla="*/ 680 w 2665"/>
                <a:gd name="T59" fmla="*/ 0 h 40"/>
                <a:gd name="T60" fmla="*/ 480 w 2665"/>
                <a:gd name="T61" fmla="*/ 40 h 40"/>
                <a:gd name="T62" fmla="*/ 400 w 2665"/>
                <a:gd name="T63" fmla="*/ 0 h 40"/>
                <a:gd name="T64" fmla="*/ 280 w 2665"/>
                <a:gd name="T65" fmla="*/ 0 h 40"/>
                <a:gd name="T66" fmla="*/ 200 w 2665"/>
                <a:gd name="T67" fmla="*/ 40 h 40"/>
                <a:gd name="T68" fmla="*/ 280 w 2665"/>
                <a:gd name="T6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65" h="40">
                  <a:moveTo>
                    <a:pt x="80" y="0"/>
                  </a:moveTo>
                  <a:lnTo>
                    <a:pt x="80" y="40"/>
                  </a:lnTo>
                  <a:lnTo>
                    <a:pt x="0" y="40"/>
                  </a:lnTo>
                  <a:lnTo>
                    <a:pt x="0" y="0"/>
                  </a:lnTo>
                  <a:lnTo>
                    <a:pt x="80" y="0"/>
                  </a:lnTo>
                  <a:close/>
                  <a:moveTo>
                    <a:pt x="2665" y="0"/>
                  </a:moveTo>
                  <a:lnTo>
                    <a:pt x="2600" y="0"/>
                  </a:lnTo>
                  <a:lnTo>
                    <a:pt x="2600" y="40"/>
                  </a:lnTo>
                  <a:lnTo>
                    <a:pt x="2665" y="40"/>
                  </a:lnTo>
                  <a:lnTo>
                    <a:pt x="2665" y="0"/>
                  </a:lnTo>
                  <a:close/>
                  <a:moveTo>
                    <a:pt x="2480" y="0"/>
                  </a:moveTo>
                  <a:lnTo>
                    <a:pt x="2480" y="40"/>
                  </a:lnTo>
                  <a:lnTo>
                    <a:pt x="2400" y="40"/>
                  </a:lnTo>
                  <a:lnTo>
                    <a:pt x="2400" y="0"/>
                  </a:lnTo>
                  <a:lnTo>
                    <a:pt x="2480" y="0"/>
                  </a:lnTo>
                  <a:close/>
                  <a:moveTo>
                    <a:pt x="2280" y="0"/>
                  </a:moveTo>
                  <a:lnTo>
                    <a:pt x="2280" y="40"/>
                  </a:lnTo>
                  <a:lnTo>
                    <a:pt x="2200" y="40"/>
                  </a:lnTo>
                  <a:lnTo>
                    <a:pt x="2200" y="0"/>
                  </a:lnTo>
                  <a:lnTo>
                    <a:pt x="2280" y="0"/>
                  </a:lnTo>
                  <a:close/>
                  <a:moveTo>
                    <a:pt x="2080" y="0"/>
                  </a:moveTo>
                  <a:lnTo>
                    <a:pt x="2080" y="40"/>
                  </a:lnTo>
                  <a:lnTo>
                    <a:pt x="2000" y="40"/>
                  </a:lnTo>
                  <a:lnTo>
                    <a:pt x="2000" y="0"/>
                  </a:lnTo>
                  <a:lnTo>
                    <a:pt x="2080" y="0"/>
                  </a:lnTo>
                  <a:close/>
                  <a:moveTo>
                    <a:pt x="1880" y="0"/>
                  </a:moveTo>
                  <a:lnTo>
                    <a:pt x="1880" y="40"/>
                  </a:lnTo>
                  <a:lnTo>
                    <a:pt x="1800" y="40"/>
                  </a:lnTo>
                  <a:lnTo>
                    <a:pt x="1800" y="0"/>
                  </a:lnTo>
                  <a:lnTo>
                    <a:pt x="1880" y="0"/>
                  </a:lnTo>
                  <a:close/>
                  <a:moveTo>
                    <a:pt x="1680" y="0"/>
                  </a:moveTo>
                  <a:lnTo>
                    <a:pt x="1680" y="40"/>
                  </a:lnTo>
                  <a:lnTo>
                    <a:pt x="1600" y="40"/>
                  </a:lnTo>
                  <a:lnTo>
                    <a:pt x="1600" y="0"/>
                  </a:lnTo>
                  <a:lnTo>
                    <a:pt x="1680" y="0"/>
                  </a:lnTo>
                  <a:close/>
                  <a:moveTo>
                    <a:pt x="1480" y="0"/>
                  </a:moveTo>
                  <a:lnTo>
                    <a:pt x="1480" y="40"/>
                  </a:lnTo>
                  <a:lnTo>
                    <a:pt x="1400" y="40"/>
                  </a:lnTo>
                  <a:lnTo>
                    <a:pt x="1400" y="0"/>
                  </a:lnTo>
                  <a:lnTo>
                    <a:pt x="1480" y="0"/>
                  </a:lnTo>
                  <a:close/>
                  <a:moveTo>
                    <a:pt x="1280" y="0"/>
                  </a:moveTo>
                  <a:lnTo>
                    <a:pt x="1280" y="40"/>
                  </a:lnTo>
                  <a:lnTo>
                    <a:pt x="1200" y="40"/>
                  </a:lnTo>
                  <a:lnTo>
                    <a:pt x="1200" y="0"/>
                  </a:lnTo>
                  <a:lnTo>
                    <a:pt x="1280" y="0"/>
                  </a:lnTo>
                  <a:close/>
                  <a:moveTo>
                    <a:pt x="1080" y="0"/>
                  </a:moveTo>
                  <a:lnTo>
                    <a:pt x="1080" y="40"/>
                  </a:lnTo>
                  <a:lnTo>
                    <a:pt x="1000" y="40"/>
                  </a:lnTo>
                  <a:lnTo>
                    <a:pt x="1000" y="0"/>
                  </a:lnTo>
                  <a:lnTo>
                    <a:pt x="1080" y="0"/>
                  </a:lnTo>
                  <a:close/>
                  <a:moveTo>
                    <a:pt x="880" y="0"/>
                  </a:moveTo>
                  <a:lnTo>
                    <a:pt x="880" y="40"/>
                  </a:lnTo>
                  <a:lnTo>
                    <a:pt x="800" y="40"/>
                  </a:lnTo>
                  <a:lnTo>
                    <a:pt x="800" y="0"/>
                  </a:lnTo>
                  <a:lnTo>
                    <a:pt x="880" y="0"/>
                  </a:lnTo>
                  <a:close/>
                  <a:moveTo>
                    <a:pt x="680" y="0"/>
                  </a:moveTo>
                  <a:lnTo>
                    <a:pt x="680" y="40"/>
                  </a:lnTo>
                  <a:lnTo>
                    <a:pt x="600" y="40"/>
                  </a:lnTo>
                  <a:lnTo>
                    <a:pt x="600" y="0"/>
                  </a:lnTo>
                  <a:lnTo>
                    <a:pt x="680" y="0"/>
                  </a:lnTo>
                  <a:close/>
                  <a:moveTo>
                    <a:pt x="480" y="0"/>
                  </a:moveTo>
                  <a:lnTo>
                    <a:pt x="480" y="40"/>
                  </a:lnTo>
                  <a:lnTo>
                    <a:pt x="400" y="40"/>
                  </a:lnTo>
                  <a:lnTo>
                    <a:pt x="400" y="0"/>
                  </a:lnTo>
                  <a:lnTo>
                    <a:pt x="480" y="0"/>
                  </a:lnTo>
                  <a:close/>
                  <a:moveTo>
                    <a:pt x="280" y="0"/>
                  </a:moveTo>
                  <a:lnTo>
                    <a:pt x="280" y="40"/>
                  </a:lnTo>
                  <a:lnTo>
                    <a:pt x="200" y="40"/>
                  </a:lnTo>
                  <a:lnTo>
                    <a:pt x="200" y="0"/>
                  </a:lnTo>
                  <a:lnTo>
                    <a:pt x="28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Freeform 11"/>
            <p:cNvSpPr>
              <a:spLocks noEditPoints="1"/>
            </p:cNvSpPr>
            <p:nvPr/>
          </p:nvSpPr>
          <p:spPr bwMode="auto">
            <a:xfrm>
              <a:off x="1038225" y="863601"/>
              <a:ext cx="14288" cy="958850"/>
            </a:xfrm>
            <a:custGeom>
              <a:avLst/>
              <a:gdLst>
                <a:gd name="T0" fmla="*/ 40 w 40"/>
                <a:gd name="T1" fmla="*/ 2585 h 2665"/>
                <a:gd name="T2" fmla="*/ 0 w 40"/>
                <a:gd name="T3" fmla="*/ 2665 h 2665"/>
                <a:gd name="T4" fmla="*/ 0 w 40"/>
                <a:gd name="T5" fmla="*/ 0 h 2665"/>
                <a:gd name="T6" fmla="*/ 40 w 40"/>
                <a:gd name="T7" fmla="*/ 65 h 2665"/>
                <a:gd name="T8" fmla="*/ 0 w 40"/>
                <a:gd name="T9" fmla="*/ 0 h 2665"/>
                <a:gd name="T10" fmla="*/ 40 w 40"/>
                <a:gd name="T11" fmla="*/ 185 h 2665"/>
                <a:gd name="T12" fmla="*/ 0 w 40"/>
                <a:gd name="T13" fmla="*/ 265 h 2665"/>
                <a:gd name="T14" fmla="*/ 0 w 40"/>
                <a:gd name="T15" fmla="*/ 385 h 2665"/>
                <a:gd name="T16" fmla="*/ 40 w 40"/>
                <a:gd name="T17" fmla="*/ 465 h 2665"/>
                <a:gd name="T18" fmla="*/ 0 w 40"/>
                <a:gd name="T19" fmla="*/ 385 h 2665"/>
                <a:gd name="T20" fmla="*/ 40 w 40"/>
                <a:gd name="T21" fmla="*/ 585 h 2665"/>
                <a:gd name="T22" fmla="*/ 0 w 40"/>
                <a:gd name="T23" fmla="*/ 665 h 2665"/>
                <a:gd name="T24" fmla="*/ 0 w 40"/>
                <a:gd name="T25" fmla="*/ 785 h 2665"/>
                <a:gd name="T26" fmla="*/ 40 w 40"/>
                <a:gd name="T27" fmla="*/ 865 h 2665"/>
                <a:gd name="T28" fmla="*/ 0 w 40"/>
                <a:gd name="T29" fmla="*/ 785 h 2665"/>
                <a:gd name="T30" fmla="*/ 40 w 40"/>
                <a:gd name="T31" fmla="*/ 985 h 2665"/>
                <a:gd name="T32" fmla="*/ 0 w 40"/>
                <a:gd name="T33" fmla="*/ 1065 h 2665"/>
                <a:gd name="T34" fmla="*/ 0 w 40"/>
                <a:gd name="T35" fmla="*/ 1185 h 2665"/>
                <a:gd name="T36" fmla="*/ 40 w 40"/>
                <a:gd name="T37" fmla="*/ 1265 h 2665"/>
                <a:gd name="T38" fmla="*/ 0 w 40"/>
                <a:gd name="T39" fmla="*/ 1185 h 2665"/>
                <a:gd name="T40" fmla="*/ 40 w 40"/>
                <a:gd name="T41" fmla="*/ 1385 h 2665"/>
                <a:gd name="T42" fmla="*/ 0 w 40"/>
                <a:gd name="T43" fmla="*/ 1465 h 2665"/>
                <a:gd name="T44" fmla="*/ 0 w 40"/>
                <a:gd name="T45" fmla="*/ 1585 h 2665"/>
                <a:gd name="T46" fmla="*/ 40 w 40"/>
                <a:gd name="T47" fmla="*/ 1665 h 2665"/>
                <a:gd name="T48" fmla="*/ 0 w 40"/>
                <a:gd name="T49" fmla="*/ 1585 h 2665"/>
                <a:gd name="T50" fmla="*/ 40 w 40"/>
                <a:gd name="T51" fmla="*/ 1785 h 2665"/>
                <a:gd name="T52" fmla="*/ 0 w 40"/>
                <a:gd name="T53" fmla="*/ 1865 h 2665"/>
                <a:gd name="T54" fmla="*/ 0 w 40"/>
                <a:gd name="T55" fmla="*/ 1985 h 2665"/>
                <a:gd name="T56" fmla="*/ 40 w 40"/>
                <a:gd name="T57" fmla="*/ 2065 h 2665"/>
                <a:gd name="T58" fmla="*/ 0 w 40"/>
                <a:gd name="T59" fmla="*/ 1985 h 2665"/>
                <a:gd name="T60" fmla="*/ 40 w 40"/>
                <a:gd name="T61" fmla="*/ 2185 h 2665"/>
                <a:gd name="T62" fmla="*/ 0 w 40"/>
                <a:gd name="T63" fmla="*/ 2265 h 2665"/>
                <a:gd name="T64" fmla="*/ 0 w 40"/>
                <a:gd name="T65" fmla="*/ 2385 h 2665"/>
                <a:gd name="T66" fmla="*/ 40 w 40"/>
                <a:gd name="T67" fmla="*/ 2465 h 2665"/>
                <a:gd name="T68" fmla="*/ 0 w 40"/>
                <a:gd name="T69" fmla="*/ 2385 h 2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2665">
                  <a:moveTo>
                    <a:pt x="0" y="2585"/>
                  </a:moveTo>
                  <a:lnTo>
                    <a:pt x="40" y="2585"/>
                  </a:lnTo>
                  <a:lnTo>
                    <a:pt x="40" y="2665"/>
                  </a:lnTo>
                  <a:lnTo>
                    <a:pt x="0" y="2665"/>
                  </a:lnTo>
                  <a:lnTo>
                    <a:pt x="0" y="2585"/>
                  </a:lnTo>
                  <a:close/>
                  <a:moveTo>
                    <a:pt x="0" y="0"/>
                  </a:moveTo>
                  <a:lnTo>
                    <a:pt x="0" y="65"/>
                  </a:lnTo>
                  <a:lnTo>
                    <a:pt x="40" y="65"/>
                  </a:lnTo>
                  <a:lnTo>
                    <a:pt x="40" y="0"/>
                  </a:lnTo>
                  <a:lnTo>
                    <a:pt x="0" y="0"/>
                  </a:lnTo>
                  <a:close/>
                  <a:moveTo>
                    <a:pt x="0" y="185"/>
                  </a:moveTo>
                  <a:lnTo>
                    <a:pt x="40" y="185"/>
                  </a:lnTo>
                  <a:lnTo>
                    <a:pt x="40" y="265"/>
                  </a:lnTo>
                  <a:lnTo>
                    <a:pt x="0" y="265"/>
                  </a:lnTo>
                  <a:lnTo>
                    <a:pt x="0" y="185"/>
                  </a:lnTo>
                  <a:close/>
                  <a:moveTo>
                    <a:pt x="0" y="385"/>
                  </a:moveTo>
                  <a:lnTo>
                    <a:pt x="40" y="385"/>
                  </a:lnTo>
                  <a:lnTo>
                    <a:pt x="40" y="465"/>
                  </a:lnTo>
                  <a:lnTo>
                    <a:pt x="0" y="465"/>
                  </a:lnTo>
                  <a:lnTo>
                    <a:pt x="0" y="385"/>
                  </a:lnTo>
                  <a:close/>
                  <a:moveTo>
                    <a:pt x="0" y="585"/>
                  </a:moveTo>
                  <a:lnTo>
                    <a:pt x="40" y="585"/>
                  </a:lnTo>
                  <a:lnTo>
                    <a:pt x="40" y="665"/>
                  </a:lnTo>
                  <a:lnTo>
                    <a:pt x="0" y="665"/>
                  </a:lnTo>
                  <a:lnTo>
                    <a:pt x="0" y="585"/>
                  </a:lnTo>
                  <a:close/>
                  <a:moveTo>
                    <a:pt x="0" y="785"/>
                  </a:moveTo>
                  <a:lnTo>
                    <a:pt x="40" y="785"/>
                  </a:lnTo>
                  <a:lnTo>
                    <a:pt x="40" y="865"/>
                  </a:lnTo>
                  <a:lnTo>
                    <a:pt x="0" y="865"/>
                  </a:lnTo>
                  <a:lnTo>
                    <a:pt x="0" y="785"/>
                  </a:lnTo>
                  <a:close/>
                  <a:moveTo>
                    <a:pt x="0" y="985"/>
                  </a:moveTo>
                  <a:lnTo>
                    <a:pt x="40" y="985"/>
                  </a:lnTo>
                  <a:lnTo>
                    <a:pt x="40" y="1065"/>
                  </a:lnTo>
                  <a:lnTo>
                    <a:pt x="0" y="1065"/>
                  </a:lnTo>
                  <a:lnTo>
                    <a:pt x="0" y="985"/>
                  </a:lnTo>
                  <a:close/>
                  <a:moveTo>
                    <a:pt x="0" y="1185"/>
                  </a:moveTo>
                  <a:lnTo>
                    <a:pt x="40" y="1185"/>
                  </a:lnTo>
                  <a:lnTo>
                    <a:pt x="40" y="1265"/>
                  </a:lnTo>
                  <a:lnTo>
                    <a:pt x="0" y="1265"/>
                  </a:lnTo>
                  <a:lnTo>
                    <a:pt x="0" y="1185"/>
                  </a:lnTo>
                  <a:close/>
                  <a:moveTo>
                    <a:pt x="0" y="1385"/>
                  </a:moveTo>
                  <a:lnTo>
                    <a:pt x="40" y="1385"/>
                  </a:lnTo>
                  <a:lnTo>
                    <a:pt x="40" y="1465"/>
                  </a:lnTo>
                  <a:lnTo>
                    <a:pt x="0" y="1465"/>
                  </a:lnTo>
                  <a:lnTo>
                    <a:pt x="0" y="1385"/>
                  </a:lnTo>
                  <a:close/>
                  <a:moveTo>
                    <a:pt x="0" y="1585"/>
                  </a:moveTo>
                  <a:lnTo>
                    <a:pt x="40" y="1585"/>
                  </a:lnTo>
                  <a:lnTo>
                    <a:pt x="40" y="1665"/>
                  </a:lnTo>
                  <a:lnTo>
                    <a:pt x="0" y="1665"/>
                  </a:lnTo>
                  <a:lnTo>
                    <a:pt x="0" y="1585"/>
                  </a:lnTo>
                  <a:close/>
                  <a:moveTo>
                    <a:pt x="0" y="1785"/>
                  </a:moveTo>
                  <a:lnTo>
                    <a:pt x="40" y="1785"/>
                  </a:lnTo>
                  <a:lnTo>
                    <a:pt x="40" y="1865"/>
                  </a:lnTo>
                  <a:lnTo>
                    <a:pt x="0" y="1865"/>
                  </a:lnTo>
                  <a:lnTo>
                    <a:pt x="0" y="1785"/>
                  </a:lnTo>
                  <a:close/>
                  <a:moveTo>
                    <a:pt x="0" y="1985"/>
                  </a:moveTo>
                  <a:lnTo>
                    <a:pt x="40" y="1985"/>
                  </a:lnTo>
                  <a:lnTo>
                    <a:pt x="40" y="2065"/>
                  </a:lnTo>
                  <a:lnTo>
                    <a:pt x="0" y="2065"/>
                  </a:lnTo>
                  <a:lnTo>
                    <a:pt x="0" y="1985"/>
                  </a:lnTo>
                  <a:close/>
                  <a:moveTo>
                    <a:pt x="0" y="2185"/>
                  </a:moveTo>
                  <a:lnTo>
                    <a:pt x="40" y="2185"/>
                  </a:lnTo>
                  <a:lnTo>
                    <a:pt x="40" y="2265"/>
                  </a:lnTo>
                  <a:lnTo>
                    <a:pt x="0" y="2265"/>
                  </a:lnTo>
                  <a:lnTo>
                    <a:pt x="0" y="2185"/>
                  </a:lnTo>
                  <a:close/>
                  <a:moveTo>
                    <a:pt x="0" y="2385"/>
                  </a:moveTo>
                  <a:lnTo>
                    <a:pt x="40" y="2385"/>
                  </a:lnTo>
                  <a:lnTo>
                    <a:pt x="40" y="2465"/>
                  </a:lnTo>
                  <a:lnTo>
                    <a:pt x="0" y="2465"/>
                  </a:lnTo>
                  <a:lnTo>
                    <a:pt x="0" y="238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2" name="组合 21"/>
          <p:cNvGrpSpPr/>
          <p:nvPr/>
        </p:nvGrpSpPr>
        <p:grpSpPr>
          <a:xfrm>
            <a:off x="953557" y="2143652"/>
            <a:ext cx="969963" cy="971550"/>
            <a:chOff x="560388" y="2016126"/>
            <a:chExt cx="969963" cy="971550"/>
          </a:xfrm>
          <a:solidFill>
            <a:schemeClr val="tx1">
              <a:lumMod val="65000"/>
              <a:lumOff val="35000"/>
            </a:schemeClr>
          </a:solidFill>
        </p:grpSpPr>
        <p:sp>
          <p:nvSpPr>
            <p:cNvPr id="16" name="Freeform 12"/>
            <p:cNvSpPr>
              <a:spLocks noEditPoints="1"/>
            </p:cNvSpPr>
            <p:nvPr/>
          </p:nvSpPr>
          <p:spPr bwMode="auto">
            <a:xfrm>
              <a:off x="560388" y="2016126"/>
              <a:ext cx="969963" cy="971550"/>
            </a:xfrm>
            <a:custGeom>
              <a:avLst/>
              <a:gdLst>
                <a:gd name="T0" fmla="*/ 20 w 2705"/>
                <a:gd name="T1" fmla="*/ 0 h 2705"/>
                <a:gd name="T2" fmla="*/ 2705 w 2705"/>
                <a:gd name="T3" fmla="*/ 0 h 2705"/>
                <a:gd name="T4" fmla="*/ 2705 w 2705"/>
                <a:gd name="T5" fmla="*/ 2705 h 2705"/>
                <a:gd name="T6" fmla="*/ 0 w 2705"/>
                <a:gd name="T7" fmla="*/ 2705 h 2705"/>
                <a:gd name="T8" fmla="*/ 0 w 2705"/>
                <a:gd name="T9" fmla="*/ 0 h 2705"/>
                <a:gd name="T10" fmla="*/ 20 w 2705"/>
                <a:gd name="T11" fmla="*/ 0 h 2705"/>
                <a:gd name="T12" fmla="*/ 2665 w 2705"/>
                <a:gd name="T13" fmla="*/ 40 h 2705"/>
                <a:gd name="T14" fmla="*/ 40 w 2705"/>
                <a:gd name="T15" fmla="*/ 40 h 2705"/>
                <a:gd name="T16" fmla="*/ 40 w 2705"/>
                <a:gd name="T17" fmla="*/ 2665 h 2705"/>
                <a:gd name="T18" fmla="*/ 2665 w 2705"/>
                <a:gd name="T19" fmla="*/ 2665 h 2705"/>
                <a:gd name="T20" fmla="*/ 2665 w 2705"/>
                <a:gd name="T21" fmla="*/ 40 h 2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05" h="2705">
                  <a:moveTo>
                    <a:pt x="20" y="0"/>
                  </a:moveTo>
                  <a:lnTo>
                    <a:pt x="2705" y="0"/>
                  </a:lnTo>
                  <a:lnTo>
                    <a:pt x="2705" y="2705"/>
                  </a:lnTo>
                  <a:lnTo>
                    <a:pt x="0" y="2705"/>
                  </a:lnTo>
                  <a:lnTo>
                    <a:pt x="0" y="0"/>
                  </a:lnTo>
                  <a:lnTo>
                    <a:pt x="20" y="0"/>
                  </a:lnTo>
                  <a:close/>
                  <a:moveTo>
                    <a:pt x="2665" y="40"/>
                  </a:moveTo>
                  <a:lnTo>
                    <a:pt x="40" y="40"/>
                  </a:lnTo>
                  <a:lnTo>
                    <a:pt x="40" y="2665"/>
                  </a:lnTo>
                  <a:lnTo>
                    <a:pt x="2665" y="2665"/>
                  </a:lnTo>
                  <a:lnTo>
                    <a:pt x="2665" y="4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13"/>
            <p:cNvSpPr>
              <a:spLocks noEditPoints="1"/>
            </p:cNvSpPr>
            <p:nvPr/>
          </p:nvSpPr>
          <p:spPr bwMode="auto">
            <a:xfrm>
              <a:off x="561975" y="2017713"/>
              <a:ext cx="944563" cy="946150"/>
            </a:xfrm>
            <a:custGeom>
              <a:avLst/>
              <a:gdLst>
                <a:gd name="T0" fmla="*/ 57 w 2630"/>
                <a:gd name="T1" fmla="*/ 85 h 2630"/>
                <a:gd name="T2" fmla="*/ 28 w 2630"/>
                <a:gd name="T3" fmla="*/ 0 h 2630"/>
                <a:gd name="T4" fmla="*/ 2630 w 2630"/>
                <a:gd name="T5" fmla="*/ 2602 h 2630"/>
                <a:gd name="T6" fmla="*/ 2546 w 2630"/>
                <a:gd name="T7" fmla="*/ 2574 h 2630"/>
                <a:gd name="T8" fmla="*/ 2630 w 2630"/>
                <a:gd name="T9" fmla="*/ 2602 h 2630"/>
                <a:gd name="T10" fmla="*/ 2461 w 2630"/>
                <a:gd name="T11" fmla="*/ 2489 h 2630"/>
                <a:gd name="T12" fmla="*/ 2432 w 2630"/>
                <a:gd name="T13" fmla="*/ 2404 h 2630"/>
                <a:gd name="T14" fmla="*/ 2348 w 2630"/>
                <a:gd name="T15" fmla="*/ 2319 h 2630"/>
                <a:gd name="T16" fmla="*/ 2263 w 2630"/>
                <a:gd name="T17" fmla="*/ 2291 h 2630"/>
                <a:gd name="T18" fmla="*/ 2348 w 2630"/>
                <a:gd name="T19" fmla="*/ 2319 h 2630"/>
                <a:gd name="T20" fmla="*/ 2178 w 2630"/>
                <a:gd name="T21" fmla="*/ 2206 h 2630"/>
                <a:gd name="T22" fmla="*/ 2150 w 2630"/>
                <a:gd name="T23" fmla="*/ 2121 h 2630"/>
                <a:gd name="T24" fmla="*/ 2065 w 2630"/>
                <a:gd name="T25" fmla="*/ 2036 h 2630"/>
                <a:gd name="T26" fmla="*/ 1980 w 2630"/>
                <a:gd name="T27" fmla="*/ 2008 h 2630"/>
                <a:gd name="T28" fmla="*/ 2065 w 2630"/>
                <a:gd name="T29" fmla="*/ 2036 h 2630"/>
                <a:gd name="T30" fmla="*/ 1895 w 2630"/>
                <a:gd name="T31" fmla="*/ 1923 h 2630"/>
                <a:gd name="T32" fmla="*/ 1867 w 2630"/>
                <a:gd name="T33" fmla="*/ 1838 h 2630"/>
                <a:gd name="T34" fmla="*/ 1782 w 2630"/>
                <a:gd name="T35" fmla="*/ 1754 h 2630"/>
                <a:gd name="T36" fmla="*/ 1697 w 2630"/>
                <a:gd name="T37" fmla="*/ 1725 h 2630"/>
                <a:gd name="T38" fmla="*/ 1782 w 2630"/>
                <a:gd name="T39" fmla="*/ 1754 h 2630"/>
                <a:gd name="T40" fmla="*/ 1612 w 2630"/>
                <a:gd name="T41" fmla="*/ 1640 h 2630"/>
                <a:gd name="T42" fmla="*/ 1584 w 2630"/>
                <a:gd name="T43" fmla="*/ 1556 h 2630"/>
                <a:gd name="T44" fmla="*/ 1499 w 2630"/>
                <a:gd name="T45" fmla="*/ 1471 h 2630"/>
                <a:gd name="T46" fmla="*/ 1414 w 2630"/>
                <a:gd name="T47" fmla="*/ 1442 h 2630"/>
                <a:gd name="T48" fmla="*/ 1499 w 2630"/>
                <a:gd name="T49" fmla="*/ 1471 h 2630"/>
                <a:gd name="T50" fmla="*/ 1329 w 2630"/>
                <a:gd name="T51" fmla="*/ 1358 h 2630"/>
                <a:gd name="T52" fmla="*/ 1301 w 2630"/>
                <a:gd name="T53" fmla="*/ 1273 h 2630"/>
                <a:gd name="T54" fmla="*/ 1216 w 2630"/>
                <a:gd name="T55" fmla="*/ 1188 h 2630"/>
                <a:gd name="T56" fmla="*/ 1131 w 2630"/>
                <a:gd name="T57" fmla="*/ 1160 h 2630"/>
                <a:gd name="T58" fmla="*/ 1216 w 2630"/>
                <a:gd name="T59" fmla="*/ 1188 h 2630"/>
                <a:gd name="T60" fmla="*/ 1046 w 2630"/>
                <a:gd name="T61" fmla="*/ 1075 h 2630"/>
                <a:gd name="T62" fmla="*/ 1018 w 2630"/>
                <a:gd name="T63" fmla="*/ 990 h 2630"/>
                <a:gd name="T64" fmla="*/ 933 w 2630"/>
                <a:gd name="T65" fmla="*/ 905 h 2630"/>
                <a:gd name="T66" fmla="*/ 848 w 2630"/>
                <a:gd name="T67" fmla="*/ 877 h 2630"/>
                <a:gd name="T68" fmla="*/ 933 w 2630"/>
                <a:gd name="T69" fmla="*/ 905 h 2630"/>
                <a:gd name="T70" fmla="*/ 764 w 2630"/>
                <a:gd name="T71" fmla="*/ 792 h 2630"/>
                <a:gd name="T72" fmla="*/ 735 w 2630"/>
                <a:gd name="T73" fmla="*/ 707 h 2630"/>
                <a:gd name="T74" fmla="*/ 650 w 2630"/>
                <a:gd name="T75" fmla="*/ 622 h 2630"/>
                <a:gd name="T76" fmla="*/ 566 w 2630"/>
                <a:gd name="T77" fmla="*/ 594 h 2630"/>
                <a:gd name="T78" fmla="*/ 650 w 2630"/>
                <a:gd name="T79" fmla="*/ 622 h 2630"/>
                <a:gd name="T80" fmla="*/ 481 w 2630"/>
                <a:gd name="T81" fmla="*/ 509 h 2630"/>
                <a:gd name="T82" fmla="*/ 452 w 2630"/>
                <a:gd name="T83" fmla="*/ 424 h 2630"/>
                <a:gd name="T84" fmla="*/ 368 w 2630"/>
                <a:gd name="T85" fmla="*/ 339 h 2630"/>
                <a:gd name="T86" fmla="*/ 283 w 2630"/>
                <a:gd name="T87" fmla="*/ 311 h 2630"/>
                <a:gd name="T88" fmla="*/ 368 w 2630"/>
                <a:gd name="T89" fmla="*/ 339 h 2630"/>
                <a:gd name="T90" fmla="*/ 198 w 2630"/>
                <a:gd name="T91" fmla="*/ 226 h 2630"/>
                <a:gd name="T92" fmla="*/ 170 w 2630"/>
                <a:gd name="T93" fmla="*/ 141 h 2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30" h="2630">
                  <a:moveTo>
                    <a:pt x="85" y="57"/>
                  </a:moveTo>
                  <a:lnTo>
                    <a:pt x="57" y="85"/>
                  </a:lnTo>
                  <a:lnTo>
                    <a:pt x="0" y="28"/>
                  </a:lnTo>
                  <a:lnTo>
                    <a:pt x="28" y="0"/>
                  </a:lnTo>
                  <a:lnTo>
                    <a:pt x="85" y="57"/>
                  </a:lnTo>
                  <a:close/>
                  <a:moveTo>
                    <a:pt x="2630" y="2602"/>
                  </a:moveTo>
                  <a:lnTo>
                    <a:pt x="2602" y="2630"/>
                  </a:lnTo>
                  <a:lnTo>
                    <a:pt x="2546" y="2574"/>
                  </a:lnTo>
                  <a:lnTo>
                    <a:pt x="2574" y="2546"/>
                  </a:lnTo>
                  <a:lnTo>
                    <a:pt x="2630" y="2602"/>
                  </a:lnTo>
                  <a:close/>
                  <a:moveTo>
                    <a:pt x="2489" y="2461"/>
                  </a:moveTo>
                  <a:lnTo>
                    <a:pt x="2461" y="2489"/>
                  </a:lnTo>
                  <a:lnTo>
                    <a:pt x="2404" y="2432"/>
                  </a:lnTo>
                  <a:lnTo>
                    <a:pt x="2432" y="2404"/>
                  </a:lnTo>
                  <a:lnTo>
                    <a:pt x="2489" y="2461"/>
                  </a:lnTo>
                  <a:close/>
                  <a:moveTo>
                    <a:pt x="2348" y="2319"/>
                  </a:moveTo>
                  <a:lnTo>
                    <a:pt x="2319" y="2348"/>
                  </a:lnTo>
                  <a:lnTo>
                    <a:pt x="2263" y="2291"/>
                  </a:lnTo>
                  <a:lnTo>
                    <a:pt x="2291" y="2263"/>
                  </a:lnTo>
                  <a:lnTo>
                    <a:pt x="2348" y="2319"/>
                  </a:lnTo>
                  <a:close/>
                  <a:moveTo>
                    <a:pt x="2206" y="2178"/>
                  </a:moveTo>
                  <a:lnTo>
                    <a:pt x="2178" y="2206"/>
                  </a:lnTo>
                  <a:lnTo>
                    <a:pt x="2121" y="2150"/>
                  </a:lnTo>
                  <a:lnTo>
                    <a:pt x="2150" y="2121"/>
                  </a:lnTo>
                  <a:lnTo>
                    <a:pt x="2206" y="2178"/>
                  </a:lnTo>
                  <a:close/>
                  <a:moveTo>
                    <a:pt x="2065" y="2036"/>
                  </a:moveTo>
                  <a:lnTo>
                    <a:pt x="2036" y="2065"/>
                  </a:lnTo>
                  <a:lnTo>
                    <a:pt x="1980" y="2008"/>
                  </a:lnTo>
                  <a:lnTo>
                    <a:pt x="2008" y="1980"/>
                  </a:lnTo>
                  <a:lnTo>
                    <a:pt x="2065" y="2036"/>
                  </a:lnTo>
                  <a:close/>
                  <a:moveTo>
                    <a:pt x="1923" y="1895"/>
                  </a:moveTo>
                  <a:lnTo>
                    <a:pt x="1895" y="1923"/>
                  </a:lnTo>
                  <a:lnTo>
                    <a:pt x="1838" y="1867"/>
                  </a:lnTo>
                  <a:lnTo>
                    <a:pt x="1867" y="1838"/>
                  </a:lnTo>
                  <a:lnTo>
                    <a:pt x="1923" y="1895"/>
                  </a:lnTo>
                  <a:close/>
                  <a:moveTo>
                    <a:pt x="1782" y="1754"/>
                  </a:moveTo>
                  <a:lnTo>
                    <a:pt x="1754" y="1782"/>
                  </a:lnTo>
                  <a:lnTo>
                    <a:pt x="1697" y="1725"/>
                  </a:lnTo>
                  <a:lnTo>
                    <a:pt x="1725" y="1697"/>
                  </a:lnTo>
                  <a:lnTo>
                    <a:pt x="1782" y="1754"/>
                  </a:lnTo>
                  <a:close/>
                  <a:moveTo>
                    <a:pt x="1640" y="1612"/>
                  </a:moveTo>
                  <a:lnTo>
                    <a:pt x="1612" y="1640"/>
                  </a:lnTo>
                  <a:lnTo>
                    <a:pt x="1556" y="1584"/>
                  </a:lnTo>
                  <a:lnTo>
                    <a:pt x="1584" y="1556"/>
                  </a:lnTo>
                  <a:lnTo>
                    <a:pt x="1640" y="1612"/>
                  </a:lnTo>
                  <a:close/>
                  <a:moveTo>
                    <a:pt x="1499" y="1471"/>
                  </a:moveTo>
                  <a:lnTo>
                    <a:pt x="1471" y="1499"/>
                  </a:lnTo>
                  <a:lnTo>
                    <a:pt x="1414" y="1442"/>
                  </a:lnTo>
                  <a:lnTo>
                    <a:pt x="1442" y="1414"/>
                  </a:lnTo>
                  <a:lnTo>
                    <a:pt x="1499" y="1471"/>
                  </a:lnTo>
                  <a:close/>
                  <a:moveTo>
                    <a:pt x="1358" y="1329"/>
                  </a:moveTo>
                  <a:lnTo>
                    <a:pt x="1329" y="1358"/>
                  </a:lnTo>
                  <a:lnTo>
                    <a:pt x="1273" y="1301"/>
                  </a:lnTo>
                  <a:lnTo>
                    <a:pt x="1301" y="1273"/>
                  </a:lnTo>
                  <a:lnTo>
                    <a:pt x="1358" y="1329"/>
                  </a:lnTo>
                  <a:close/>
                  <a:moveTo>
                    <a:pt x="1216" y="1188"/>
                  </a:moveTo>
                  <a:lnTo>
                    <a:pt x="1188" y="1216"/>
                  </a:lnTo>
                  <a:lnTo>
                    <a:pt x="1131" y="1160"/>
                  </a:lnTo>
                  <a:lnTo>
                    <a:pt x="1160" y="1131"/>
                  </a:lnTo>
                  <a:lnTo>
                    <a:pt x="1216" y="1188"/>
                  </a:lnTo>
                  <a:close/>
                  <a:moveTo>
                    <a:pt x="1075" y="1046"/>
                  </a:moveTo>
                  <a:lnTo>
                    <a:pt x="1046" y="1075"/>
                  </a:lnTo>
                  <a:lnTo>
                    <a:pt x="990" y="1018"/>
                  </a:lnTo>
                  <a:lnTo>
                    <a:pt x="1018" y="990"/>
                  </a:lnTo>
                  <a:lnTo>
                    <a:pt x="1075" y="1046"/>
                  </a:lnTo>
                  <a:close/>
                  <a:moveTo>
                    <a:pt x="933" y="905"/>
                  </a:moveTo>
                  <a:lnTo>
                    <a:pt x="905" y="933"/>
                  </a:lnTo>
                  <a:lnTo>
                    <a:pt x="848" y="877"/>
                  </a:lnTo>
                  <a:lnTo>
                    <a:pt x="877" y="848"/>
                  </a:lnTo>
                  <a:lnTo>
                    <a:pt x="933" y="905"/>
                  </a:lnTo>
                  <a:close/>
                  <a:moveTo>
                    <a:pt x="792" y="764"/>
                  </a:moveTo>
                  <a:lnTo>
                    <a:pt x="764" y="792"/>
                  </a:lnTo>
                  <a:lnTo>
                    <a:pt x="707" y="735"/>
                  </a:lnTo>
                  <a:lnTo>
                    <a:pt x="735" y="707"/>
                  </a:lnTo>
                  <a:lnTo>
                    <a:pt x="792" y="764"/>
                  </a:lnTo>
                  <a:close/>
                  <a:moveTo>
                    <a:pt x="650" y="622"/>
                  </a:moveTo>
                  <a:lnTo>
                    <a:pt x="622" y="650"/>
                  </a:lnTo>
                  <a:lnTo>
                    <a:pt x="566" y="594"/>
                  </a:lnTo>
                  <a:lnTo>
                    <a:pt x="594" y="566"/>
                  </a:lnTo>
                  <a:lnTo>
                    <a:pt x="650" y="622"/>
                  </a:lnTo>
                  <a:close/>
                  <a:moveTo>
                    <a:pt x="509" y="481"/>
                  </a:moveTo>
                  <a:lnTo>
                    <a:pt x="481" y="509"/>
                  </a:lnTo>
                  <a:lnTo>
                    <a:pt x="424" y="453"/>
                  </a:lnTo>
                  <a:lnTo>
                    <a:pt x="452" y="424"/>
                  </a:lnTo>
                  <a:lnTo>
                    <a:pt x="509" y="481"/>
                  </a:lnTo>
                  <a:close/>
                  <a:moveTo>
                    <a:pt x="368" y="339"/>
                  </a:moveTo>
                  <a:lnTo>
                    <a:pt x="339" y="368"/>
                  </a:lnTo>
                  <a:lnTo>
                    <a:pt x="283" y="311"/>
                  </a:lnTo>
                  <a:lnTo>
                    <a:pt x="311" y="283"/>
                  </a:lnTo>
                  <a:lnTo>
                    <a:pt x="368" y="339"/>
                  </a:lnTo>
                  <a:close/>
                  <a:moveTo>
                    <a:pt x="226" y="198"/>
                  </a:moveTo>
                  <a:lnTo>
                    <a:pt x="198" y="226"/>
                  </a:lnTo>
                  <a:lnTo>
                    <a:pt x="141" y="170"/>
                  </a:lnTo>
                  <a:lnTo>
                    <a:pt x="170" y="141"/>
                  </a:lnTo>
                  <a:lnTo>
                    <a:pt x="226" y="19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14"/>
            <p:cNvSpPr>
              <a:spLocks noEditPoints="1"/>
            </p:cNvSpPr>
            <p:nvPr/>
          </p:nvSpPr>
          <p:spPr bwMode="auto">
            <a:xfrm>
              <a:off x="584200" y="2017713"/>
              <a:ext cx="944563" cy="946150"/>
            </a:xfrm>
            <a:custGeom>
              <a:avLst/>
              <a:gdLst>
                <a:gd name="T0" fmla="*/ 2546 w 2630"/>
                <a:gd name="T1" fmla="*/ 57 h 2630"/>
                <a:gd name="T2" fmla="*/ 2630 w 2630"/>
                <a:gd name="T3" fmla="*/ 28 h 2630"/>
                <a:gd name="T4" fmla="*/ 28 w 2630"/>
                <a:gd name="T5" fmla="*/ 2630 h 2630"/>
                <a:gd name="T6" fmla="*/ 57 w 2630"/>
                <a:gd name="T7" fmla="*/ 2546 h 2630"/>
                <a:gd name="T8" fmla="*/ 28 w 2630"/>
                <a:gd name="T9" fmla="*/ 2630 h 2630"/>
                <a:gd name="T10" fmla="*/ 141 w 2630"/>
                <a:gd name="T11" fmla="*/ 2461 h 2630"/>
                <a:gd name="T12" fmla="*/ 226 w 2630"/>
                <a:gd name="T13" fmla="*/ 2432 h 2630"/>
                <a:gd name="T14" fmla="*/ 311 w 2630"/>
                <a:gd name="T15" fmla="*/ 2348 h 2630"/>
                <a:gd name="T16" fmla="*/ 339 w 2630"/>
                <a:gd name="T17" fmla="*/ 2263 h 2630"/>
                <a:gd name="T18" fmla="*/ 311 w 2630"/>
                <a:gd name="T19" fmla="*/ 2348 h 2630"/>
                <a:gd name="T20" fmla="*/ 424 w 2630"/>
                <a:gd name="T21" fmla="*/ 2178 h 2630"/>
                <a:gd name="T22" fmla="*/ 509 w 2630"/>
                <a:gd name="T23" fmla="*/ 2150 h 2630"/>
                <a:gd name="T24" fmla="*/ 594 w 2630"/>
                <a:gd name="T25" fmla="*/ 2065 h 2630"/>
                <a:gd name="T26" fmla="*/ 622 w 2630"/>
                <a:gd name="T27" fmla="*/ 1980 h 2630"/>
                <a:gd name="T28" fmla="*/ 594 w 2630"/>
                <a:gd name="T29" fmla="*/ 2065 h 2630"/>
                <a:gd name="T30" fmla="*/ 707 w 2630"/>
                <a:gd name="T31" fmla="*/ 1895 h 2630"/>
                <a:gd name="T32" fmla="*/ 792 w 2630"/>
                <a:gd name="T33" fmla="*/ 1867 h 2630"/>
                <a:gd name="T34" fmla="*/ 877 w 2630"/>
                <a:gd name="T35" fmla="*/ 1782 h 2630"/>
                <a:gd name="T36" fmla="*/ 905 w 2630"/>
                <a:gd name="T37" fmla="*/ 1697 h 2630"/>
                <a:gd name="T38" fmla="*/ 877 w 2630"/>
                <a:gd name="T39" fmla="*/ 1782 h 2630"/>
                <a:gd name="T40" fmla="*/ 990 w 2630"/>
                <a:gd name="T41" fmla="*/ 1612 h 2630"/>
                <a:gd name="T42" fmla="*/ 1075 w 2630"/>
                <a:gd name="T43" fmla="*/ 1584 h 2630"/>
                <a:gd name="T44" fmla="*/ 1160 w 2630"/>
                <a:gd name="T45" fmla="*/ 1499 h 2630"/>
                <a:gd name="T46" fmla="*/ 1188 w 2630"/>
                <a:gd name="T47" fmla="*/ 1414 h 2630"/>
                <a:gd name="T48" fmla="*/ 1160 w 2630"/>
                <a:gd name="T49" fmla="*/ 1499 h 2630"/>
                <a:gd name="T50" fmla="*/ 1273 w 2630"/>
                <a:gd name="T51" fmla="*/ 1329 h 2630"/>
                <a:gd name="T52" fmla="*/ 1358 w 2630"/>
                <a:gd name="T53" fmla="*/ 1301 h 2630"/>
                <a:gd name="T54" fmla="*/ 1443 w 2630"/>
                <a:gd name="T55" fmla="*/ 1216 h 2630"/>
                <a:gd name="T56" fmla="*/ 1471 w 2630"/>
                <a:gd name="T57" fmla="*/ 1131 h 2630"/>
                <a:gd name="T58" fmla="*/ 1443 w 2630"/>
                <a:gd name="T59" fmla="*/ 1216 h 2630"/>
                <a:gd name="T60" fmla="*/ 1556 w 2630"/>
                <a:gd name="T61" fmla="*/ 1046 h 2630"/>
                <a:gd name="T62" fmla="*/ 1641 w 2630"/>
                <a:gd name="T63" fmla="*/ 1018 h 2630"/>
                <a:gd name="T64" fmla="*/ 1725 w 2630"/>
                <a:gd name="T65" fmla="*/ 933 h 2630"/>
                <a:gd name="T66" fmla="*/ 1754 w 2630"/>
                <a:gd name="T67" fmla="*/ 848 h 2630"/>
                <a:gd name="T68" fmla="*/ 1725 w 2630"/>
                <a:gd name="T69" fmla="*/ 933 h 2630"/>
                <a:gd name="T70" fmla="*/ 1838 w 2630"/>
                <a:gd name="T71" fmla="*/ 764 h 2630"/>
                <a:gd name="T72" fmla="*/ 1923 w 2630"/>
                <a:gd name="T73" fmla="*/ 735 h 2630"/>
                <a:gd name="T74" fmla="*/ 2008 w 2630"/>
                <a:gd name="T75" fmla="*/ 650 h 2630"/>
                <a:gd name="T76" fmla="*/ 2036 w 2630"/>
                <a:gd name="T77" fmla="*/ 566 h 2630"/>
                <a:gd name="T78" fmla="*/ 2008 w 2630"/>
                <a:gd name="T79" fmla="*/ 650 h 2630"/>
                <a:gd name="T80" fmla="*/ 2121 w 2630"/>
                <a:gd name="T81" fmla="*/ 481 h 2630"/>
                <a:gd name="T82" fmla="*/ 2206 w 2630"/>
                <a:gd name="T83" fmla="*/ 453 h 2630"/>
                <a:gd name="T84" fmla="*/ 2291 w 2630"/>
                <a:gd name="T85" fmla="*/ 368 h 2630"/>
                <a:gd name="T86" fmla="*/ 2319 w 2630"/>
                <a:gd name="T87" fmla="*/ 283 h 2630"/>
                <a:gd name="T88" fmla="*/ 2291 w 2630"/>
                <a:gd name="T89" fmla="*/ 368 h 2630"/>
                <a:gd name="T90" fmla="*/ 2404 w 2630"/>
                <a:gd name="T91" fmla="*/ 198 h 2630"/>
                <a:gd name="T92" fmla="*/ 2489 w 2630"/>
                <a:gd name="T93" fmla="*/ 170 h 2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30" h="2630">
                  <a:moveTo>
                    <a:pt x="2574" y="85"/>
                  </a:moveTo>
                  <a:lnTo>
                    <a:pt x="2546" y="57"/>
                  </a:lnTo>
                  <a:lnTo>
                    <a:pt x="2602" y="0"/>
                  </a:lnTo>
                  <a:lnTo>
                    <a:pt x="2630" y="28"/>
                  </a:lnTo>
                  <a:lnTo>
                    <a:pt x="2574" y="85"/>
                  </a:lnTo>
                  <a:close/>
                  <a:moveTo>
                    <a:pt x="28" y="2630"/>
                  </a:moveTo>
                  <a:lnTo>
                    <a:pt x="0" y="2602"/>
                  </a:lnTo>
                  <a:lnTo>
                    <a:pt x="57" y="2546"/>
                  </a:lnTo>
                  <a:lnTo>
                    <a:pt x="85" y="2574"/>
                  </a:lnTo>
                  <a:lnTo>
                    <a:pt x="28" y="2630"/>
                  </a:lnTo>
                  <a:close/>
                  <a:moveTo>
                    <a:pt x="170" y="2489"/>
                  </a:moveTo>
                  <a:lnTo>
                    <a:pt x="141" y="2461"/>
                  </a:lnTo>
                  <a:lnTo>
                    <a:pt x="198" y="2404"/>
                  </a:lnTo>
                  <a:lnTo>
                    <a:pt x="226" y="2432"/>
                  </a:lnTo>
                  <a:lnTo>
                    <a:pt x="170" y="2489"/>
                  </a:lnTo>
                  <a:close/>
                  <a:moveTo>
                    <a:pt x="311" y="2348"/>
                  </a:moveTo>
                  <a:lnTo>
                    <a:pt x="283" y="2319"/>
                  </a:lnTo>
                  <a:lnTo>
                    <a:pt x="339" y="2263"/>
                  </a:lnTo>
                  <a:lnTo>
                    <a:pt x="368" y="2291"/>
                  </a:lnTo>
                  <a:lnTo>
                    <a:pt x="311" y="2348"/>
                  </a:lnTo>
                  <a:close/>
                  <a:moveTo>
                    <a:pt x="453" y="2206"/>
                  </a:moveTo>
                  <a:lnTo>
                    <a:pt x="424" y="2178"/>
                  </a:lnTo>
                  <a:lnTo>
                    <a:pt x="481" y="2121"/>
                  </a:lnTo>
                  <a:lnTo>
                    <a:pt x="509" y="2150"/>
                  </a:lnTo>
                  <a:lnTo>
                    <a:pt x="453" y="2206"/>
                  </a:lnTo>
                  <a:close/>
                  <a:moveTo>
                    <a:pt x="594" y="2065"/>
                  </a:moveTo>
                  <a:lnTo>
                    <a:pt x="566" y="2036"/>
                  </a:lnTo>
                  <a:lnTo>
                    <a:pt x="622" y="1980"/>
                  </a:lnTo>
                  <a:lnTo>
                    <a:pt x="651" y="2008"/>
                  </a:lnTo>
                  <a:lnTo>
                    <a:pt x="594" y="2065"/>
                  </a:lnTo>
                  <a:close/>
                  <a:moveTo>
                    <a:pt x="735" y="1923"/>
                  </a:moveTo>
                  <a:lnTo>
                    <a:pt x="707" y="1895"/>
                  </a:lnTo>
                  <a:lnTo>
                    <a:pt x="764" y="1838"/>
                  </a:lnTo>
                  <a:lnTo>
                    <a:pt x="792" y="1867"/>
                  </a:lnTo>
                  <a:lnTo>
                    <a:pt x="735" y="1923"/>
                  </a:lnTo>
                  <a:close/>
                  <a:moveTo>
                    <a:pt x="877" y="1782"/>
                  </a:moveTo>
                  <a:lnTo>
                    <a:pt x="849" y="1754"/>
                  </a:lnTo>
                  <a:lnTo>
                    <a:pt x="905" y="1697"/>
                  </a:lnTo>
                  <a:lnTo>
                    <a:pt x="933" y="1725"/>
                  </a:lnTo>
                  <a:lnTo>
                    <a:pt x="877" y="1782"/>
                  </a:lnTo>
                  <a:close/>
                  <a:moveTo>
                    <a:pt x="1018" y="1640"/>
                  </a:moveTo>
                  <a:lnTo>
                    <a:pt x="990" y="1612"/>
                  </a:lnTo>
                  <a:lnTo>
                    <a:pt x="1047" y="1556"/>
                  </a:lnTo>
                  <a:lnTo>
                    <a:pt x="1075" y="1584"/>
                  </a:lnTo>
                  <a:lnTo>
                    <a:pt x="1018" y="1640"/>
                  </a:lnTo>
                  <a:close/>
                  <a:moveTo>
                    <a:pt x="1160" y="1499"/>
                  </a:moveTo>
                  <a:lnTo>
                    <a:pt x="1131" y="1471"/>
                  </a:lnTo>
                  <a:lnTo>
                    <a:pt x="1188" y="1414"/>
                  </a:lnTo>
                  <a:lnTo>
                    <a:pt x="1216" y="1442"/>
                  </a:lnTo>
                  <a:lnTo>
                    <a:pt x="1160" y="1499"/>
                  </a:lnTo>
                  <a:close/>
                  <a:moveTo>
                    <a:pt x="1301" y="1358"/>
                  </a:moveTo>
                  <a:lnTo>
                    <a:pt x="1273" y="1329"/>
                  </a:lnTo>
                  <a:lnTo>
                    <a:pt x="1329" y="1273"/>
                  </a:lnTo>
                  <a:lnTo>
                    <a:pt x="1358" y="1301"/>
                  </a:lnTo>
                  <a:lnTo>
                    <a:pt x="1301" y="1358"/>
                  </a:lnTo>
                  <a:close/>
                  <a:moveTo>
                    <a:pt x="1443" y="1216"/>
                  </a:moveTo>
                  <a:lnTo>
                    <a:pt x="1414" y="1188"/>
                  </a:lnTo>
                  <a:lnTo>
                    <a:pt x="1471" y="1131"/>
                  </a:lnTo>
                  <a:lnTo>
                    <a:pt x="1499" y="1160"/>
                  </a:lnTo>
                  <a:lnTo>
                    <a:pt x="1443" y="1216"/>
                  </a:lnTo>
                  <a:close/>
                  <a:moveTo>
                    <a:pt x="1584" y="1075"/>
                  </a:moveTo>
                  <a:lnTo>
                    <a:pt x="1556" y="1046"/>
                  </a:lnTo>
                  <a:lnTo>
                    <a:pt x="1612" y="990"/>
                  </a:lnTo>
                  <a:lnTo>
                    <a:pt x="1641" y="1018"/>
                  </a:lnTo>
                  <a:lnTo>
                    <a:pt x="1584" y="1075"/>
                  </a:lnTo>
                  <a:close/>
                  <a:moveTo>
                    <a:pt x="1725" y="933"/>
                  </a:moveTo>
                  <a:lnTo>
                    <a:pt x="1697" y="905"/>
                  </a:lnTo>
                  <a:lnTo>
                    <a:pt x="1754" y="848"/>
                  </a:lnTo>
                  <a:lnTo>
                    <a:pt x="1782" y="877"/>
                  </a:lnTo>
                  <a:lnTo>
                    <a:pt x="1725" y="933"/>
                  </a:lnTo>
                  <a:close/>
                  <a:moveTo>
                    <a:pt x="1867" y="792"/>
                  </a:moveTo>
                  <a:lnTo>
                    <a:pt x="1838" y="764"/>
                  </a:lnTo>
                  <a:lnTo>
                    <a:pt x="1895" y="707"/>
                  </a:lnTo>
                  <a:lnTo>
                    <a:pt x="1923" y="735"/>
                  </a:lnTo>
                  <a:lnTo>
                    <a:pt x="1867" y="792"/>
                  </a:lnTo>
                  <a:close/>
                  <a:moveTo>
                    <a:pt x="2008" y="650"/>
                  </a:moveTo>
                  <a:lnTo>
                    <a:pt x="1980" y="622"/>
                  </a:lnTo>
                  <a:lnTo>
                    <a:pt x="2036" y="566"/>
                  </a:lnTo>
                  <a:lnTo>
                    <a:pt x="2065" y="594"/>
                  </a:lnTo>
                  <a:lnTo>
                    <a:pt x="2008" y="650"/>
                  </a:lnTo>
                  <a:close/>
                  <a:moveTo>
                    <a:pt x="2150" y="509"/>
                  </a:moveTo>
                  <a:lnTo>
                    <a:pt x="2121" y="481"/>
                  </a:lnTo>
                  <a:lnTo>
                    <a:pt x="2178" y="424"/>
                  </a:lnTo>
                  <a:lnTo>
                    <a:pt x="2206" y="453"/>
                  </a:lnTo>
                  <a:lnTo>
                    <a:pt x="2150" y="509"/>
                  </a:lnTo>
                  <a:close/>
                  <a:moveTo>
                    <a:pt x="2291" y="368"/>
                  </a:moveTo>
                  <a:lnTo>
                    <a:pt x="2263" y="339"/>
                  </a:lnTo>
                  <a:lnTo>
                    <a:pt x="2319" y="283"/>
                  </a:lnTo>
                  <a:lnTo>
                    <a:pt x="2348" y="311"/>
                  </a:lnTo>
                  <a:lnTo>
                    <a:pt x="2291" y="368"/>
                  </a:lnTo>
                  <a:close/>
                  <a:moveTo>
                    <a:pt x="2432" y="226"/>
                  </a:moveTo>
                  <a:lnTo>
                    <a:pt x="2404" y="198"/>
                  </a:lnTo>
                  <a:lnTo>
                    <a:pt x="2461" y="141"/>
                  </a:lnTo>
                  <a:lnTo>
                    <a:pt x="2489" y="170"/>
                  </a:lnTo>
                  <a:lnTo>
                    <a:pt x="2432" y="2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15"/>
            <p:cNvSpPr>
              <a:spLocks noEditPoints="1"/>
            </p:cNvSpPr>
            <p:nvPr/>
          </p:nvSpPr>
          <p:spPr bwMode="auto">
            <a:xfrm>
              <a:off x="566738" y="2495551"/>
              <a:ext cx="957263" cy="14288"/>
            </a:xfrm>
            <a:custGeom>
              <a:avLst/>
              <a:gdLst>
                <a:gd name="T0" fmla="*/ 80 w 2665"/>
                <a:gd name="T1" fmla="*/ 40 h 40"/>
                <a:gd name="T2" fmla="*/ 0 w 2665"/>
                <a:gd name="T3" fmla="*/ 0 h 40"/>
                <a:gd name="T4" fmla="*/ 2665 w 2665"/>
                <a:gd name="T5" fmla="*/ 0 h 40"/>
                <a:gd name="T6" fmla="*/ 2600 w 2665"/>
                <a:gd name="T7" fmla="*/ 40 h 40"/>
                <a:gd name="T8" fmla="*/ 2665 w 2665"/>
                <a:gd name="T9" fmla="*/ 0 h 40"/>
                <a:gd name="T10" fmla="*/ 2480 w 2665"/>
                <a:gd name="T11" fmla="*/ 40 h 40"/>
                <a:gd name="T12" fmla="*/ 2400 w 2665"/>
                <a:gd name="T13" fmla="*/ 0 h 40"/>
                <a:gd name="T14" fmla="*/ 2280 w 2665"/>
                <a:gd name="T15" fmla="*/ 0 h 40"/>
                <a:gd name="T16" fmla="*/ 2200 w 2665"/>
                <a:gd name="T17" fmla="*/ 40 h 40"/>
                <a:gd name="T18" fmla="*/ 2280 w 2665"/>
                <a:gd name="T19" fmla="*/ 0 h 40"/>
                <a:gd name="T20" fmla="*/ 2080 w 2665"/>
                <a:gd name="T21" fmla="*/ 40 h 40"/>
                <a:gd name="T22" fmla="*/ 2000 w 2665"/>
                <a:gd name="T23" fmla="*/ 0 h 40"/>
                <a:gd name="T24" fmla="*/ 1880 w 2665"/>
                <a:gd name="T25" fmla="*/ 0 h 40"/>
                <a:gd name="T26" fmla="*/ 1800 w 2665"/>
                <a:gd name="T27" fmla="*/ 40 h 40"/>
                <a:gd name="T28" fmla="*/ 1880 w 2665"/>
                <a:gd name="T29" fmla="*/ 0 h 40"/>
                <a:gd name="T30" fmla="*/ 1680 w 2665"/>
                <a:gd name="T31" fmla="*/ 40 h 40"/>
                <a:gd name="T32" fmla="*/ 1600 w 2665"/>
                <a:gd name="T33" fmla="*/ 0 h 40"/>
                <a:gd name="T34" fmla="*/ 1480 w 2665"/>
                <a:gd name="T35" fmla="*/ 0 h 40"/>
                <a:gd name="T36" fmla="*/ 1400 w 2665"/>
                <a:gd name="T37" fmla="*/ 40 h 40"/>
                <a:gd name="T38" fmla="*/ 1480 w 2665"/>
                <a:gd name="T39" fmla="*/ 0 h 40"/>
                <a:gd name="T40" fmla="*/ 1280 w 2665"/>
                <a:gd name="T41" fmla="*/ 40 h 40"/>
                <a:gd name="T42" fmla="*/ 1200 w 2665"/>
                <a:gd name="T43" fmla="*/ 0 h 40"/>
                <a:gd name="T44" fmla="*/ 1080 w 2665"/>
                <a:gd name="T45" fmla="*/ 0 h 40"/>
                <a:gd name="T46" fmla="*/ 1000 w 2665"/>
                <a:gd name="T47" fmla="*/ 40 h 40"/>
                <a:gd name="T48" fmla="*/ 1080 w 2665"/>
                <a:gd name="T49" fmla="*/ 0 h 40"/>
                <a:gd name="T50" fmla="*/ 880 w 2665"/>
                <a:gd name="T51" fmla="*/ 40 h 40"/>
                <a:gd name="T52" fmla="*/ 800 w 2665"/>
                <a:gd name="T53" fmla="*/ 0 h 40"/>
                <a:gd name="T54" fmla="*/ 680 w 2665"/>
                <a:gd name="T55" fmla="*/ 0 h 40"/>
                <a:gd name="T56" fmla="*/ 600 w 2665"/>
                <a:gd name="T57" fmla="*/ 40 h 40"/>
                <a:gd name="T58" fmla="*/ 680 w 2665"/>
                <a:gd name="T59" fmla="*/ 0 h 40"/>
                <a:gd name="T60" fmla="*/ 480 w 2665"/>
                <a:gd name="T61" fmla="*/ 40 h 40"/>
                <a:gd name="T62" fmla="*/ 400 w 2665"/>
                <a:gd name="T63" fmla="*/ 0 h 40"/>
                <a:gd name="T64" fmla="*/ 280 w 2665"/>
                <a:gd name="T65" fmla="*/ 0 h 40"/>
                <a:gd name="T66" fmla="*/ 200 w 2665"/>
                <a:gd name="T67" fmla="*/ 40 h 40"/>
                <a:gd name="T68" fmla="*/ 280 w 2665"/>
                <a:gd name="T6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65" h="40">
                  <a:moveTo>
                    <a:pt x="80" y="0"/>
                  </a:moveTo>
                  <a:lnTo>
                    <a:pt x="80" y="40"/>
                  </a:lnTo>
                  <a:lnTo>
                    <a:pt x="0" y="40"/>
                  </a:lnTo>
                  <a:lnTo>
                    <a:pt x="0" y="0"/>
                  </a:lnTo>
                  <a:lnTo>
                    <a:pt x="80" y="0"/>
                  </a:lnTo>
                  <a:close/>
                  <a:moveTo>
                    <a:pt x="2665" y="0"/>
                  </a:moveTo>
                  <a:lnTo>
                    <a:pt x="2600" y="0"/>
                  </a:lnTo>
                  <a:lnTo>
                    <a:pt x="2600" y="40"/>
                  </a:lnTo>
                  <a:lnTo>
                    <a:pt x="2665" y="40"/>
                  </a:lnTo>
                  <a:lnTo>
                    <a:pt x="2665" y="0"/>
                  </a:lnTo>
                  <a:close/>
                  <a:moveTo>
                    <a:pt x="2480" y="0"/>
                  </a:moveTo>
                  <a:lnTo>
                    <a:pt x="2480" y="40"/>
                  </a:lnTo>
                  <a:lnTo>
                    <a:pt x="2400" y="40"/>
                  </a:lnTo>
                  <a:lnTo>
                    <a:pt x="2400" y="0"/>
                  </a:lnTo>
                  <a:lnTo>
                    <a:pt x="2480" y="0"/>
                  </a:lnTo>
                  <a:close/>
                  <a:moveTo>
                    <a:pt x="2280" y="0"/>
                  </a:moveTo>
                  <a:lnTo>
                    <a:pt x="2280" y="40"/>
                  </a:lnTo>
                  <a:lnTo>
                    <a:pt x="2200" y="40"/>
                  </a:lnTo>
                  <a:lnTo>
                    <a:pt x="2200" y="0"/>
                  </a:lnTo>
                  <a:lnTo>
                    <a:pt x="2280" y="0"/>
                  </a:lnTo>
                  <a:close/>
                  <a:moveTo>
                    <a:pt x="2080" y="0"/>
                  </a:moveTo>
                  <a:lnTo>
                    <a:pt x="2080" y="40"/>
                  </a:lnTo>
                  <a:lnTo>
                    <a:pt x="2000" y="40"/>
                  </a:lnTo>
                  <a:lnTo>
                    <a:pt x="2000" y="0"/>
                  </a:lnTo>
                  <a:lnTo>
                    <a:pt x="2080" y="0"/>
                  </a:lnTo>
                  <a:close/>
                  <a:moveTo>
                    <a:pt x="1880" y="0"/>
                  </a:moveTo>
                  <a:lnTo>
                    <a:pt x="1880" y="40"/>
                  </a:lnTo>
                  <a:lnTo>
                    <a:pt x="1800" y="40"/>
                  </a:lnTo>
                  <a:lnTo>
                    <a:pt x="1800" y="0"/>
                  </a:lnTo>
                  <a:lnTo>
                    <a:pt x="1880" y="0"/>
                  </a:lnTo>
                  <a:close/>
                  <a:moveTo>
                    <a:pt x="1680" y="0"/>
                  </a:moveTo>
                  <a:lnTo>
                    <a:pt x="1680" y="40"/>
                  </a:lnTo>
                  <a:lnTo>
                    <a:pt x="1600" y="40"/>
                  </a:lnTo>
                  <a:lnTo>
                    <a:pt x="1600" y="0"/>
                  </a:lnTo>
                  <a:lnTo>
                    <a:pt x="1680" y="0"/>
                  </a:lnTo>
                  <a:close/>
                  <a:moveTo>
                    <a:pt x="1480" y="0"/>
                  </a:moveTo>
                  <a:lnTo>
                    <a:pt x="1480" y="40"/>
                  </a:lnTo>
                  <a:lnTo>
                    <a:pt x="1400" y="40"/>
                  </a:lnTo>
                  <a:lnTo>
                    <a:pt x="1400" y="0"/>
                  </a:lnTo>
                  <a:lnTo>
                    <a:pt x="1480" y="0"/>
                  </a:lnTo>
                  <a:close/>
                  <a:moveTo>
                    <a:pt x="1280" y="0"/>
                  </a:moveTo>
                  <a:lnTo>
                    <a:pt x="1280" y="40"/>
                  </a:lnTo>
                  <a:lnTo>
                    <a:pt x="1200" y="40"/>
                  </a:lnTo>
                  <a:lnTo>
                    <a:pt x="1200" y="0"/>
                  </a:lnTo>
                  <a:lnTo>
                    <a:pt x="1280" y="0"/>
                  </a:lnTo>
                  <a:close/>
                  <a:moveTo>
                    <a:pt x="1080" y="0"/>
                  </a:moveTo>
                  <a:lnTo>
                    <a:pt x="1080" y="40"/>
                  </a:lnTo>
                  <a:lnTo>
                    <a:pt x="1000" y="40"/>
                  </a:lnTo>
                  <a:lnTo>
                    <a:pt x="1000" y="0"/>
                  </a:lnTo>
                  <a:lnTo>
                    <a:pt x="1080" y="0"/>
                  </a:lnTo>
                  <a:close/>
                  <a:moveTo>
                    <a:pt x="880" y="0"/>
                  </a:moveTo>
                  <a:lnTo>
                    <a:pt x="880" y="40"/>
                  </a:lnTo>
                  <a:lnTo>
                    <a:pt x="800" y="40"/>
                  </a:lnTo>
                  <a:lnTo>
                    <a:pt x="800" y="0"/>
                  </a:lnTo>
                  <a:lnTo>
                    <a:pt x="880" y="0"/>
                  </a:lnTo>
                  <a:close/>
                  <a:moveTo>
                    <a:pt x="680" y="0"/>
                  </a:moveTo>
                  <a:lnTo>
                    <a:pt x="680" y="40"/>
                  </a:lnTo>
                  <a:lnTo>
                    <a:pt x="600" y="40"/>
                  </a:lnTo>
                  <a:lnTo>
                    <a:pt x="600" y="0"/>
                  </a:lnTo>
                  <a:lnTo>
                    <a:pt x="680" y="0"/>
                  </a:lnTo>
                  <a:close/>
                  <a:moveTo>
                    <a:pt x="480" y="0"/>
                  </a:moveTo>
                  <a:lnTo>
                    <a:pt x="480" y="40"/>
                  </a:lnTo>
                  <a:lnTo>
                    <a:pt x="400" y="40"/>
                  </a:lnTo>
                  <a:lnTo>
                    <a:pt x="400" y="0"/>
                  </a:lnTo>
                  <a:lnTo>
                    <a:pt x="480" y="0"/>
                  </a:lnTo>
                  <a:close/>
                  <a:moveTo>
                    <a:pt x="280" y="0"/>
                  </a:moveTo>
                  <a:lnTo>
                    <a:pt x="280" y="40"/>
                  </a:lnTo>
                  <a:lnTo>
                    <a:pt x="200" y="40"/>
                  </a:lnTo>
                  <a:lnTo>
                    <a:pt x="200" y="0"/>
                  </a:lnTo>
                  <a:lnTo>
                    <a:pt x="28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16"/>
            <p:cNvSpPr>
              <a:spLocks noEditPoints="1"/>
            </p:cNvSpPr>
            <p:nvPr/>
          </p:nvSpPr>
          <p:spPr bwMode="auto">
            <a:xfrm>
              <a:off x="1038225" y="2022476"/>
              <a:ext cx="14288" cy="958850"/>
            </a:xfrm>
            <a:custGeom>
              <a:avLst/>
              <a:gdLst>
                <a:gd name="T0" fmla="*/ 40 w 40"/>
                <a:gd name="T1" fmla="*/ 2585 h 2665"/>
                <a:gd name="T2" fmla="*/ 0 w 40"/>
                <a:gd name="T3" fmla="*/ 2665 h 2665"/>
                <a:gd name="T4" fmla="*/ 0 w 40"/>
                <a:gd name="T5" fmla="*/ 0 h 2665"/>
                <a:gd name="T6" fmla="*/ 40 w 40"/>
                <a:gd name="T7" fmla="*/ 65 h 2665"/>
                <a:gd name="T8" fmla="*/ 0 w 40"/>
                <a:gd name="T9" fmla="*/ 0 h 2665"/>
                <a:gd name="T10" fmla="*/ 40 w 40"/>
                <a:gd name="T11" fmla="*/ 185 h 2665"/>
                <a:gd name="T12" fmla="*/ 0 w 40"/>
                <a:gd name="T13" fmla="*/ 265 h 2665"/>
                <a:gd name="T14" fmla="*/ 0 w 40"/>
                <a:gd name="T15" fmla="*/ 385 h 2665"/>
                <a:gd name="T16" fmla="*/ 40 w 40"/>
                <a:gd name="T17" fmla="*/ 465 h 2665"/>
                <a:gd name="T18" fmla="*/ 0 w 40"/>
                <a:gd name="T19" fmla="*/ 385 h 2665"/>
                <a:gd name="T20" fmla="*/ 40 w 40"/>
                <a:gd name="T21" fmla="*/ 585 h 2665"/>
                <a:gd name="T22" fmla="*/ 0 w 40"/>
                <a:gd name="T23" fmla="*/ 665 h 2665"/>
                <a:gd name="T24" fmla="*/ 0 w 40"/>
                <a:gd name="T25" fmla="*/ 785 h 2665"/>
                <a:gd name="T26" fmla="*/ 40 w 40"/>
                <a:gd name="T27" fmla="*/ 865 h 2665"/>
                <a:gd name="T28" fmla="*/ 0 w 40"/>
                <a:gd name="T29" fmla="*/ 785 h 2665"/>
                <a:gd name="T30" fmla="*/ 40 w 40"/>
                <a:gd name="T31" fmla="*/ 985 h 2665"/>
                <a:gd name="T32" fmla="*/ 0 w 40"/>
                <a:gd name="T33" fmla="*/ 1065 h 2665"/>
                <a:gd name="T34" fmla="*/ 0 w 40"/>
                <a:gd name="T35" fmla="*/ 1185 h 2665"/>
                <a:gd name="T36" fmla="*/ 40 w 40"/>
                <a:gd name="T37" fmla="*/ 1265 h 2665"/>
                <a:gd name="T38" fmla="*/ 0 w 40"/>
                <a:gd name="T39" fmla="*/ 1185 h 2665"/>
                <a:gd name="T40" fmla="*/ 40 w 40"/>
                <a:gd name="T41" fmla="*/ 1385 h 2665"/>
                <a:gd name="T42" fmla="*/ 0 w 40"/>
                <a:gd name="T43" fmla="*/ 1465 h 2665"/>
                <a:gd name="T44" fmla="*/ 0 w 40"/>
                <a:gd name="T45" fmla="*/ 1585 h 2665"/>
                <a:gd name="T46" fmla="*/ 40 w 40"/>
                <a:gd name="T47" fmla="*/ 1665 h 2665"/>
                <a:gd name="T48" fmla="*/ 0 w 40"/>
                <a:gd name="T49" fmla="*/ 1585 h 2665"/>
                <a:gd name="T50" fmla="*/ 40 w 40"/>
                <a:gd name="T51" fmla="*/ 1785 h 2665"/>
                <a:gd name="T52" fmla="*/ 0 w 40"/>
                <a:gd name="T53" fmla="*/ 1865 h 2665"/>
                <a:gd name="T54" fmla="*/ 0 w 40"/>
                <a:gd name="T55" fmla="*/ 1985 h 2665"/>
                <a:gd name="T56" fmla="*/ 40 w 40"/>
                <a:gd name="T57" fmla="*/ 2065 h 2665"/>
                <a:gd name="T58" fmla="*/ 0 w 40"/>
                <a:gd name="T59" fmla="*/ 1985 h 2665"/>
                <a:gd name="T60" fmla="*/ 40 w 40"/>
                <a:gd name="T61" fmla="*/ 2185 h 2665"/>
                <a:gd name="T62" fmla="*/ 0 w 40"/>
                <a:gd name="T63" fmla="*/ 2265 h 2665"/>
                <a:gd name="T64" fmla="*/ 0 w 40"/>
                <a:gd name="T65" fmla="*/ 2385 h 2665"/>
                <a:gd name="T66" fmla="*/ 40 w 40"/>
                <a:gd name="T67" fmla="*/ 2465 h 2665"/>
                <a:gd name="T68" fmla="*/ 0 w 40"/>
                <a:gd name="T69" fmla="*/ 2385 h 2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2665">
                  <a:moveTo>
                    <a:pt x="0" y="2585"/>
                  </a:moveTo>
                  <a:lnTo>
                    <a:pt x="40" y="2585"/>
                  </a:lnTo>
                  <a:lnTo>
                    <a:pt x="40" y="2665"/>
                  </a:lnTo>
                  <a:lnTo>
                    <a:pt x="0" y="2665"/>
                  </a:lnTo>
                  <a:lnTo>
                    <a:pt x="0" y="2585"/>
                  </a:lnTo>
                  <a:close/>
                  <a:moveTo>
                    <a:pt x="0" y="0"/>
                  </a:moveTo>
                  <a:lnTo>
                    <a:pt x="0" y="65"/>
                  </a:lnTo>
                  <a:lnTo>
                    <a:pt x="40" y="65"/>
                  </a:lnTo>
                  <a:lnTo>
                    <a:pt x="40" y="0"/>
                  </a:lnTo>
                  <a:lnTo>
                    <a:pt x="0" y="0"/>
                  </a:lnTo>
                  <a:close/>
                  <a:moveTo>
                    <a:pt x="0" y="185"/>
                  </a:moveTo>
                  <a:lnTo>
                    <a:pt x="40" y="185"/>
                  </a:lnTo>
                  <a:lnTo>
                    <a:pt x="40" y="265"/>
                  </a:lnTo>
                  <a:lnTo>
                    <a:pt x="0" y="265"/>
                  </a:lnTo>
                  <a:lnTo>
                    <a:pt x="0" y="185"/>
                  </a:lnTo>
                  <a:close/>
                  <a:moveTo>
                    <a:pt x="0" y="385"/>
                  </a:moveTo>
                  <a:lnTo>
                    <a:pt x="40" y="385"/>
                  </a:lnTo>
                  <a:lnTo>
                    <a:pt x="40" y="465"/>
                  </a:lnTo>
                  <a:lnTo>
                    <a:pt x="0" y="465"/>
                  </a:lnTo>
                  <a:lnTo>
                    <a:pt x="0" y="385"/>
                  </a:lnTo>
                  <a:close/>
                  <a:moveTo>
                    <a:pt x="0" y="585"/>
                  </a:moveTo>
                  <a:lnTo>
                    <a:pt x="40" y="585"/>
                  </a:lnTo>
                  <a:lnTo>
                    <a:pt x="40" y="665"/>
                  </a:lnTo>
                  <a:lnTo>
                    <a:pt x="0" y="665"/>
                  </a:lnTo>
                  <a:lnTo>
                    <a:pt x="0" y="585"/>
                  </a:lnTo>
                  <a:close/>
                  <a:moveTo>
                    <a:pt x="0" y="785"/>
                  </a:moveTo>
                  <a:lnTo>
                    <a:pt x="40" y="785"/>
                  </a:lnTo>
                  <a:lnTo>
                    <a:pt x="40" y="865"/>
                  </a:lnTo>
                  <a:lnTo>
                    <a:pt x="0" y="865"/>
                  </a:lnTo>
                  <a:lnTo>
                    <a:pt x="0" y="785"/>
                  </a:lnTo>
                  <a:close/>
                  <a:moveTo>
                    <a:pt x="0" y="985"/>
                  </a:moveTo>
                  <a:lnTo>
                    <a:pt x="40" y="985"/>
                  </a:lnTo>
                  <a:lnTo>
                    <a:pt x="40" y="1065"/>
                  </a:lnTo>
                  <a:lnTo>
                    <a:pt x="0" y="1065"/>
                  </a:lnTo>
                  <a:lnTo>
                    <a:pt x="0" y="985"/>
                  </a:lnTo>
                  <a:close/>
                  <a:moveTo>
                    <a:pt x="0" y="1185"/>
                  </a:moveTo>
                  <a:lnTo>
                    <a:pt x="40" y="1185"/>
                  </a:lnTo>
                  <a:lnTo>
                    <a:pt x="40" y="1265"/>
                  </a:lnTo>
                  <a:lnTo>
                    <a:pt x="0" y="1265"/>
                  </a:lnTo>
                  <a:lnTo>
                    <a:pt x="0" y="1185"/>
                  </a:lnTo>
                  <a:close/>
                  <a:moveTo>
                    <a:pt x="0" y="1385"/>
                  </a:moveTo>
                  <a:lnTo>
                    <a:pt x="40" y="1385"/>
                  </a:lnTo>
                  <a:lnTo>
                    <a:pt x="40" y="1465"/>
                  </a:lnTo>
                  <a:lnTo>
                    <a:pt x="0" y="1465"/>
                  </a:lnTo>
                  <a:lnTo>
                    <a:pt x="0" y="1385"/>
                  </a:lnTo>
                  <a:close/>
                  <a:moveTo>
                    <a:pt x="0" y="1585"/>
                  </a:moveTo>
                  <a:lnTo>
                    <a:pt x="40" y="1585"/>
                  </a:lnTo>
                  <a:lnTo>
                    <a:pt x="40" y="1665"/>
                  </a:lnTo>
                  <a:lnTo>
                    <a:pt x="0" y="1665"/>
                  </a:lnTo>
                  <a:lnTo>
                    <a:pt x="0" y="1585"/>
                  </a:lnTo>
                  <a:close/>
                  <a:moveTo>
                    <a:pt x="0" y="1785"/>
                  </a:moveTo>
                  <a:lnTo>
                    <a:pt x="40" y="1785"/>
                  </a:lnTo>
                  <a:lnTo>
                    <a:pt x="40" y="1865"/>
                  </a:lnTo>
                  <a:lnTo>
                    <a:pt x="0" y="1865"/>
                  </a:lnTo>
                  <a:lnTo>
                    <a:pt x="0" y="1785"/>
                  </a:lnTo>
                  <a:close/>
                  <a:moveTo>
                    <a:pt x="0" y="1985"/>
                  </a:moveTo>
                  <a:lnTo>
                    <a:pt x="40" y="1985"/>
                  </a:lnTo>
                  <a:lnTo>
                    <a:pt x="40" y="2065"/>
                  </a:lnTo>
                  <a:lnTo>
                    <a:pt x="0" y="2065"/>
                  </a:lnTo>
                  <a:lnTo>
                    <a:pt x="0" y="1985"/>
                  </a:lnTo>
                  <a:close/>
                  <a:moveTo>
                    <a:pt x="0" y="2185"/>
                  </a:moveTo>
                  <a:lnTo>
                    <a:pt x="40" y="2185"/>
                  </a:lnTo>
                  <a:lnTo>
                    <a:pt x="40" y="2265"/>
                  </a:lnTo>
                  <a:lnTo>
                    <a:pt x="0" y="2265"/>
                  </a:lnTo>
                  <a:lnTo>
                    <a:pt x="0" y="2185"/>
                  </a:lnTo>
                  <a:close/>
                  <a:moveTo>
                    <a:pt x="0" y="2385"/>
                  </a:moveTo>
                  <a:lnTo>
                    <a:pt x="40" y="2385"/>
                  </a:lnTo>
                  <a:lnTo>
                    <a:pt x="40" y="2465"/>
                  </a:lnTo>
                  <a:lnTo>
                    <a:pt x="0" y="2465"/>
                  </a:lnTo>
                  <a:lnTo>
                    <a:pt x="0" y="238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3" name="TextBox 22"/>
          <p:cNvSpPr txBox="1"/>
          <p:nvPr/>
        </p:nvSpPr>
        <p:spPr>
          <a:xfrm>
            <a:off x="908476" y="810259"/>
            <a:ext cx="1082348" cy="1169551"/>
          </a:xfrm>
          <a:prstGeom prst="rect">
            <a:avLst/>
          </a:prstGeom>
          <a:noFill/>
        </p:spPr>
        <p:txBody>
          <a:bodyPr wrap="none" rtlCol="0">
            <a:spAutoFit/>
          </a:bodyPr>
          <a:lstStyle/>
          <a:p>
            <a:r>
              <a:rPr lang="zh-CN" altLang="en-US" sz="7000" dirty="0">
                <a:solidFill>
                  <a:srgbClr val="C00000"/>
                </a:solidFill>
                <a:latin typeface="李旭科书法" panose="02000603000000000000" pitchFamily="2" charset="-122"/>
                <a:ea typeface="李旭科书法" panose="02000603000000000000" pitchFamily="2" charset="-122"/>
              </a:rPr>
              <a:t>目</a:t>
            </a:r>
            <a:endParaRPr lang="zh-CN" altLang="en-US" sz="7000" dirty="0">
              <a:solidFill>
                <a:srgbClr val="C00000"/>
              </a:solidFill>
              <a:latin typeface="李旭科书法" panose="02000603000000000000" pitchFamily="2" charset="-122"/>
              <a:ea typeface="李旭科书法" panose="02000603000000000000" pitchFamily="2" charset="-122"/>
            </a:endParaRPr>
          </a:p>
        </p:txBody>
      </p:sp>
      <p:sp>
        <p:nvSpPr>
          <p:cNvPr id="26" name="TextBox 25"/>
          <p:cNvSpPr txBox="1"/>
          <p:nvPr/>
        </p:nvSpPr>
        <p:spPr>
          <a:xfrm>
            <a:off x="908476" y="2011845"/>
            <a:ext cx="1082348" cy="1169551"/>
          </a:xfrm>
          <a:prstGeom prst="rect">
            <a:avLst/>
          </a:prstGeom>
          <a:noFill/>
        </p:spPr>
        <p:txBody>
          <a:bodyPr wrap="none" rtlCol="0">
            <a:spAutoFit/>
          </a:bodyPr>
          <a:lstStyle/>
          <a:p>
            <a:r>
              <a:rPr lang="zh-CN" altLang="en-US" sz="7000" dirty="0">
                <a:solidFill>
                  <a:srgbClr val="C00000"/>
                </a:solidFill>
                <a:latin typeface="李旭科书法" panose="02000603000000000000" pitchFamily="2" charset="-122"/>
                <a:ea typeface="李旭科书法" panose="02000603000000000000" pitchFamily="2" charset="-122"/>
              </a:rPr>
              <a:t>录</a:t>
            </a:r>
            <a:endParaRPr lang="zh-CN" altLang="en-US" sz="7000" dirty="0">
              <a:solidFill>
                <a:srgbClr val="C00000"/>
              </a:solidFill>
              <a:latin typeface="李旭科书法" panose="02000603000000000000" pitchFamily="2" charset="-122"/>
              <a:ea typeface="李旭科书法" panose="02000603000000000000" pitchFamily="2" charset="-122"/>
            </a:endParaRPr>
          </a:p>
        </p:txBody>
      </p:sp>
      <p:sp>
        <p:nvSpPr>
          <p:cNvPr id="27" name="TextBox 26"/>
          <p:cNvSpPr txBox="1"/>
          <p:nvPr/>
        </p:nvSpPr>
        <p:spPr>
          <a:xfrm>
            <a:off x="2843808" y="1097527"/>
            <a:ext cx="3711272" cy="477054"/>
          </a:xfrm>
          <a:prstGeom prst="rect">
            <a:avLst/>
          </a:prstGeom>
          <a:noFill/>
        </p:spPr>
        <p:txBody>
          <a:bodyPr wrap="none" rtlCol="0">
            <a:spAutoFit/>
          </a:bodyPr>
          <a:lstStyle/>
          <a:p>
            <a:r>
              <a:rPr lang="zh-CN" altLang="en-US" sz="2500" b="1" dirty="0">
                <a:solidFill>
                  <a:srgbClr val="C00000"/>
                </a:solidFill>
                <a:latin typeface="微软雅黑" panose="020B0503020204020204" pitchFamily="34" charset="-122"/>
                <a:ea typeface="微软雅黑" panose="020B0503020204020204" pitchFamily="34" charset="-122"/>
              </a:rPr>
              <a:t>一、国旗国徽国歌的认识</a:t>
            </a:r>
            <a:endParaRPr lang="zh-CN" altLang="en-US" sz="2500" b="1" dirty="0">
              <a:solidFill>
                <a:srgbClr val="C00000"/>
              </a:solidFill>
              <a:latin typeface="微软雅黑" panose="020B0503020204020204" pitchFamily="34" charset="-122"/>
              <a:ea typeface="微软雅黑" panose="020B0503020204020204" pitchFamily="34" charset="-122"/>
            </a:endParaRPr>
          </a:p>
        </p:txBody>
      </p:sp>
      <p:sp>
        <p:nvSpPr>
          <p:cNvPr id="28" name="TextBox 27"/>
          <p:cNvSpPr txBox="1"/>
          <p:nvPr/>
        </p:nvSpPr>
        <p:spPr>
          <a:xfrm>
            <a:off x="2843808" y="1718003"/>
            <a:ext cx="2108269" cy="477054"/>
          </a:xfrm>
          <a:prstGeom prst="rect">
            <a:avLst/>
          </a:prstGeom>
          <a:noFill/>
        </p:spPr>
        <p:txBody>
          <a:bodyPr wrap="none" rtlCol="0">
            <a:spAutoFit/>
          </a:bodyPr>
          <a:lstStyle/>
          <a:p>
            <a:r>
              <a:rPr lang="zh-CN" altLang="en-US" sz="2500" b="1" dirty="0">
                <a:solidFill>
                  <a:srgbClr val="C00000"/>
                </a:solidFill>
                <a:latin typeface="微软雅黑" panose="020B0503020204020204" pitchFamily="34" charset="-122"/>
                <a:ea typeface="微软雅黑" panose="020B0503020204020204" pitchFamily="34" charset="-122"/>
              </a:rPr>
              <a:t>二、历史回放</a:t>
            </a:r>
            <a:endParaRPr lang="zh-CN" altLang="en-US" sz="2500" b="1" dirty="0">
              <a:solidFill>
                <a:srgbClr val="C00000"/>
              </a:solidFill>
              <a:latin typeface="微软雅黑" panose="020B0503020204020204" pitchFamily="34" charset="-122"/>
              <a:ea typeface="微软雅黑" panose="020B0503020204020204" pitchFamily="34" charset="-122"/>
            </a:endParaRPr>
          </a:p>
        </p:txBody>
      </p:sp>
      <p:sp>
        <p:nvSpPr>
          <p:cNvPr id="29" name="TextBox 28"/>
          <p:cNvSpPr txBox="1"/>
          <p:nvPr/>
        </p:nvSpPr>
        <p:spPr>
          <a:xfrm>
            <a:off x="2843808" y="2358093"/>
            <a:ext cx="3390672" cy="477054"/>
          </a:xfrm>
          <a:prstGeom prst="rect">
            <a:avLst/>
          </a:prstGeom>
          <a:noFill/>
        </p:spPr>
        <p:txBody>
          <a:bodyPr wrap="none" rtlCol="0">
            <a:spAutoFit/>
          </a:bodyPr>
          <a:lstStyle/>
          <a:p>
            <a:r>
              <a:rPr lang="zh-CN" altLang="en-US" sz="2500" b="1" dirty="0">
                <a:solidFill>
                  <a:srgbClr val="C00000"/>
                </a:solidFill>
                <a:latin typeface="微软雅黑" panose="020B0503020204020204" pitchFamily="34" charset="-122"/>
                <a:ea typeface="微软雅黑" panose="020B0503020204020204" pitchFamily="34" charset="-122"/>
              </a:rPr>
              <a:t>三、爱国英雄人物事迹</a:t>
            </a:r>
            <a:endParaRPr lang="zh-CN" altLang="en-US" sz="2500" b="1" dirty="0">
              <a:solidFill>
                <a:srgbClr val="C00000"/>
              </a:solidFill>
              <a:latin typeface="微软雅黑" panose="020B0503020204020204" pitchFamily="34" charset="-122"/>
              <a:ea typeface="微软雅黑" panose="020B0503020204020204" pitchFamily="34" charset="-122"/>
            </a:endParaRPr>
          </a:p>
        </p:txBody>
      </p:sp>
      <p:sp>
        <p:nvSpPr>
          <p:cNvPr id="30" name="五角星 29"/>
          <p:cNvSpPr/>
          <p:nvPr/>
        </p:nvSpPr>
        <p:spPr>
          <a:xfrm>
            <a:off x="2469695" y="1764100"/>
            <a:ext cx="336828" cy="336828"/>
          </a:xfrm>
          <a:prstGeom prst="star5">
            <a:avLst>
              <a:gd name="adj" fmla="val 24300"/>
              <a:gd name="hf" fmla="val 105146"/>
              <a:gd name="vf" fmla="val 110557"/>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decel="3000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1+#ppt_w/2"/>
                                          </p:val>
                                        </p:tav>
                                        <p:tav tm="100000">
                                          <p:val>
                                            <p:strVal val="#ppt_x"/>
                                          </p:val>
                                        </p:tav>
                                      </p:tavLst>
                                    </p:anim>
                                    <p:anim calcmode="lin" valueType="num">
                                      <p:cBhvr additive="base">
                                        <p:cTn id="14" dur="1000" fill="hold"/>
                                        <p:tgtEl>
                                          <p:spTgt spid="7"/>
                                        </p:tgtEl>
                                        <p:attrNameLst>
                                          <p:attrName>ppt_y</p:attrName>
                                        </p:attrNameLst>
                                      </p:cBhvr>
                                      <p:tavLst>
                                        <p:tav tm="0">
                                          <p:val>
                                            <p:strVal val="#ppt_y"/>
                                          </p:val>
                                        </p:tav>
                                        <p:tav tm="100000">
                                          <p:val>
                                            <p:strVal val="#ppt_y"/>
                                          </p:val>
                                        </p:tav>
                                      </p:tavLst>
                                    </p:anim>
                                  </p:childTnLst>
                                </p:cTn>
                              </p:par>
                            </p:childTnLst>
                          </p:cTn>
                        </p:par>
                        <p:par>
                          <p:cTn id="15" fill="hold">
                            <p:stCondLst>
                              <p:cond delay="2000"/>
                            </p:stCondLst>
                            <p:childTnLst>
                              <p:par>
                                <p:cTn id="16" presetID="42"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par>
                          <p:cTn id="21" fill="hold">
                            <p:stCondLst>
                              <p:cond delay="3000"/>
                            </p:stCondLst>
                            <p:childTnLst>
                              <p:par>
                                <p:cTn id="22" presetID="22" presetClass="entr" presetSubtype="8"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1000"/>
                                        <p:tgtEl>
                                          <p:spTgt spid="6"/>
                                        </p:tgtEl>
                                      </p:cBhvr>
                                    </p:animEffect>
                                  </p:childTnLst>
                                </p:cTn>
                              </p:par>
                            </p:childTnLst>
                          </p:cTn>
                        </p:par>
                        <p:par>
                          <p:cTn id="25" fill="hold">
                            <p:stCondLst>
                              <p:cond delay="4000"/>
                            </p:stCondLst>
                            <p:childTnLst>
                              <p:par>
                                <p:cTn id="26" presetID="16" presetClass="entr" presetSubtype="21"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arn(inVertical)">
                                      <p:cBhvr>
                                        <p:cTn id="28" dur="500"/>
                                        <p:tgtEl>
                                          <p:spTgt spid="21"/>
                                        </p:tgtEl>
                                      </p:cBhvr>
                                    </p:animEffect>
                                  </p:childTnLst>
                                </p:cTn>
                              </p:par>
                            </p:childTnLst>
                          </p:cTn>
                        </p:par>
                        <p:par>
                          <p:cTn id="29" fill="hold">
                            <p:stCondLst>
                              <p:cond delay="4500"/>
                            </p:stCondLst>
                            <p:childTnLst>
                              <p:par>
                                <p:cTn id="30" presetID="53" presetClass="entr" presetSubtype="16" fill="hold" grpId="0"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p:cTn id="32" dur="500" fill="hold"/>
                                        <p:tgtEl>
                                          <p:spTgt spid="23"/>
                                        </p:tgtEl>
                                        <p:attrNameLst>
                                          <p:attrName>ppt_w</p:attrName>
                                        </p:attrNameLst>
                                      </p:cBhvr>
                                      <p:tavLst>
                                        <p:tav tm="0">
                                          <p:val>
                                            <p:fltVal val="0"/>
                                          </p:val>
                                        </p:tav>
                                        <p:tav tm="100000">
                                          <p:val>
                                            <p:strVal val="#ppt_w"/>
                                          </p:val>
                                        </p:tav>
                                      </p:tavLst>
                                    </p:anim>
                                    <p:anim calcmode="lin" valueType="num">
                                      <p:cBhvr>
                                        <p:cTn id="33" dur="500" fill="hold"/>
                                        <p:tgtEl>
                                          <p:spTgt spid="23"/>
                                        </p:tgtEl>
                                        <p:attrNameLst>
                                          <p:attrName>ppt_h</p:attrName>
                                        </p:attrNameLst>
                                      </p:cBhvr>
                                      <p:tavLst>
                                        <p:tav tm="0">
                                          <p:val>
                                            <p:fltVal val="0"/>
                                          </p:val>
                                        </p:tav>
                                        <p:tav tm="100000">
                                          <p:val>
                                            <p:strVal val="#ppt_h"/>
                                          </p:val>
                                        </p:tav>
                                      </p:tavLst>
                                    </p:anim>
                                    <p:animEffect transition="in" filter="fade">
                                      <p:cBhvr>
                                        <p:cTn id="34" dur="500"/>
                                        <p:tgtEl>
                                          <p:spTgt spid="23"/>
                                        </p:tgtEl>
                                      </p:cBhvr>
                                    </p:animEffect>
                                  </p:childTnLst>
                                </p:cTn>
                              </p:par>
                            </p:childTnLst>
                          </p:cTn>
                        </p:par>
                        <p:par>
                          <p:cTn id="35" fill="hold">
                            <p:stCondLst>
                              <p:cond delay="5000"/>
                            </p:stCondLst>
                            <p:childTnLst>
                              <p:par>
                                <p:cTn id="36" presetID="16" presetClass="entr" presetSubtype="21" fill="hold" nodeType="after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barn(inVertical)">
                                      <p:cBhvr>
                                        <p:cTn id="38" dur="500"/>
                                        <p:tgtEl>
                                          <p:spTgt spid="22"/>
                                        </p:tgtEl>
                                      </p:cBhvr>
                                    </p:animEffect>
                                  </p:childTnLst>
                                </p:cTn>
                              </p:par>
                            </p:childTnLst>
                          </p:cTn>
                        </p:par>
                        <p:par>
                          <p:cTn id="39" fill="hold">
                            <p:stCondLst>
                              <p:cond delay="5500"/>
                            </p:stCondLst>
                            <p:childTnLst>
                              <p:par>
                                <p:cTn id="40" presetID="53" presetClass="entr" presetSubtype="16"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p:cTn id="42" dur="500" fill="hold"/>
                                        <p:tgtEl>
                                          <p:spTgt spid="26"/>
                                        </p:tgtEl>
                                        <p:attrNameLst>
                                          <p:attrName>ppt_w</p:attrName>
                                        </p:attrNameLst>
                                      </p:cBhvr>
                                      <p:tavLst>
                                        <p:tav tm="0">
                                          <p:val>
                                            <p:fltVal val="0"/>
                                          </p:val>
                                        </p:tav>
                                        <p:tav tm="100000">
                                          <p:val>
                                            <p:strVal val="#ppt_w"/>
                                          </p:val>
                                        </p:tav>
                                      </p:tavLst>
                                    </p:anim>
                                    <p:anim calcmode="lin" valueType="num">
                                      <p:cBhvr>
                                        <p:cTn id="43" dur="500" fill="hold"/>
                                        <p:tgtEl>
                                          <p:spTgt spid="26"/>
                                        </p:tgtEl>
                                        <p:attrNameLst>
                                          <p:attrName>ppt_h</p:attrName>
                                        </p:attrNameLst>
                                      </p:cBhvr>
                                      <p:tavLst>
                                        <p:tav tm="0">
                                          <p:val>
                                            <p:fltVal val="0"/>
                                          </p:val>
                                        </p:tav>
                                        <p:tav tm="100000">
                                          <p:val>
                                            <p:strVal val="#ppt_h"/>
                                          </p:val>
                                        </p:tav>
                                      </p:tavLst>
                                    </p:anim>
                                    <p:animEffect transition="in" filter="fade">
                                      <p:cBhvr>
                                        <p:cTn id="44" dur="500"/>
                                        <p:tgtEl>
                                          <p:spTgt spid="26"/>
                                        </p:tgtEl>
                                      </p:cBhvr>
                                    </p:animEffect>
                                  </p:childTnLst>
                                </p:cTn>
                              </p:par>
                            </p:childTnLst>
                          </p:cTn>
                        </p:par>
                        <p:par>
                          <p:cTn id="45" fill="hold">
                            <p:stCondLst>
                              <p:cond delay="6000"/>
                            </p:stCondLst>
                            <p:childTnLst>
                              <p:par>
                                <p:cTn id="46" presetID="2" presetClass="entr" presetSubtype="2" fill="hold" grpId="0" nodeType="afterEffect">
                                  <p:stCondLst>
                                    <p:cond delay="0"/>
                                  </p:stCondLst>
                                  <p:childTnLst>
                                    <p:set>
                                      <p:cBhvr>
                                        <p:cTn id="47" dur="1" fill="hold">
                                          <p:stCondLst>
                                            <p:cond delay="0"/>
                                          </p:stCondLst>
                                        </p:cTn>
                                        <p:tgtEl>
                                          <p:spTgt spid="27"/>
                                        </p:tgtEl>
                                        <p:attrNameLst>
                                          <p:attrName>style.visibility</p:attrName>
                                        </p:attrNameLst>
                                      </p:cBhvr>
                                      <p:to>
                                        <p:strVal val="visible"/>
                                      </p:to>
                                    </p:set>
                                    <p:anim calcmode="lin" valueType="num">
                                      <p:cBhvr additive="base">
                                        <p:cTn id="48" dur="500" fill="hold"/>
                                        <p:tgtEl>
                                          <p:spTgt spid="27"/>
                                        </p:tgtEl>
                                        <p:attrNameLst>
                                          <p:attrName>ppt_x</p:attrName>
                                        </p:attrNameLst>
                                      </p:cBhvr>
                                      <p:tavLst>
                                        <p:tav tm="0">
                                          <p:val>
                                            <p:strVal val="1+#ppt_w/2"/>
                                          </p:val>
                                        </p:tav>
                                        <p:tav tm="100000">
                                          <p:val>
                                            <p:strVal val="#ppt_x"/>
                                          </p:val>
                                        </p:tav>
                                      </p:tavLst>
                                    </p:anim>
                                    <p:anim calcmode="lin" valueType="num">
                                      <p:cBhvr additive="base">
                                        <p:cTn id="49" dur="500" fill="hold"/>
                                        <p:tgtEl>
                                          <p:spTgt spid="27"/>
                                        </p:tgtEl>
                                        <p:attrNameLst>
                                          <p:attrName>ppt_y</p:attrName>
                                        </p:attrNameLst>
                                      </p:cBhvr>
                                      <p:tavLst>
                                        <p:tav tm="0">
                                          <p:val>
                                            <p:strVal val="#ppt_y"/>
                                          </p:val>
                                        </p:tav>
                                        <p:tav tm="100000">
                                          <p:val>
                                            <p:strVal val="#ppt_y"/>
                                          </p:val>
                                        </p:tav>
                                      </p:tavLst>
                                    </p:anim>
                                  </p:childTnLst>
                                </p:cTn>
                              </p:par>
                            </p:childTnLst>
                          </p:cTn>
                        </p:par>
                        <p:par>
                          <p:cTn id="50" fill="hold">
                            <p:stCondLst>
                              <p:cond delay="6500"/>
                            </p:stCondLst>
                            <p:childTnLst>
                              <p:par>
                                <p:cTn id="51" presetID="2" presetClass="entr" presetSubtype="2" fill="hold" grpId="0" nodeType="afterEffect">
                                  <p:stCondLst>
                                    <p:cond delay="0"/>
                                  </p:stCondLst>
                                  <p:childTnLst>
                                    <p:set>
                                      <p:cBhvr>
                                        <p:cTn id="52" dur="1" fill="hold">
                                          <p:stCondLst>
                                            <p:cond delay="0"/>
                                          </p:stCondLst>
                                        </p:cTn>
                                        <p:tgtEl>
                                          <p:spTgt spid="28"/>
                                        </p:tgtEl>
                                        <p:attrNameLst>
                                          <p:attrName>style.visibility</p:attrName>
                                        </p:attrNameLst>
                                      </p:cBhvr>
                                      <p:to>
                                        <p:strVal val="visible"/>
                                      </p:to>
                                    </p:set>
                                    <p:anim calcmode="lin" valueType="num">
                                      <p:cBhvr additive="base">
                                        <p:cTn id="53" dur="500" fill="hold"/>
                                        <p:tgtEl>
                                          <p:spTgt spid="28"/>
                                        </p:tgtEl>
                                        <p:attrNameLst>
                                          <p:attrName>ppt_x</p:attrName>
                                        </p:attrNameLst>
                                      </p:cBhvr>
                                      <p:tavLst>
                                        <p:tav tm="0">
                                          <p:val>
                                            <p:strVal val="1+#ppt_w/2"/>
                                          </p:val>
                                        </p:tav>
                                        <p:tav tm="100000">
                                          <p:val>
                                            <p:strVal val="#ppt_x"/>
                                          </p:val>
                                        </p:tav>
                                      </p:tavLst>
                                    </p:anim>
                                    <p:anim calcmode="lin" valueType="num">
                                      <p:cBhvr additive="base">
                                        <p:cTn id="54" dur="500" fill="hold"/>
                                        <p:tgtEl>
                                          <p:spTgt spid="28"/>
                                        </p:tgtEl>
                                        <p:attrNameLst>
                                          <p:attrName>ppt_y</p:attrName>
                                        </p:attrNameLst>
                                      </p:cBhvr>
                                      <p:tavLst>
                                        <p:tav tm="0">
                                          <p:val>
                                            <p:strVal val="#ppt_y"/>
                                          </p:val>
                                        </p:tav>
                                        <p:tav tm="100000">
                                          <p:val>
                                            <p:strVal val="#ppt_y"/>
                                          </p:val>
                                        </p:tav>
                                      </p:tavLst>
                                    </p:anim>
                                  </p:childTnLst>
                                </p:cTn>
                              </p:par>
                            </p:childTnLst>
                          </p:cTn>
                        </p:par>
                        <p:par>
                          <p:cTn id="55" fill="hold">
                            <p:stCondLst>
                              <p:cond delay="7000"/>
                            </p:stCondLst>
                            <p:childTnLst>
                              <p:par>
                                <p:cTn id="56" presetID="2" presetClass="entr" presetSubtype="2" fill="hold" grpId="0" nodeType="afterEffect">
                                  <p:stCondLst>
                                    <p:cond delay="0"/>
                                  </p:stCondLst>
                                  <p:childTnLst>
                                    <p:set>
                                      <p:cBhvr>
                                        <p:cTn id="57" dur="1" fill="hold">
                                          <p:stCondLst>
                                            <p:cond delay="0"/>
                                          </p:stCondLst>
                                        </p:cTn>
                                        <p:tgtEl>
                                          <p:spTgt spid="29"/>
                                        </p:tgtEl>
                                        <p:attrNameLst>
                                          <p:attrName>style.visibility</p:attrName>
                                        </p:attrNameLst>
                                      </p:cBhvr>
                                      <p:to>
                                        <p:strVal val="visible"/>
                                      </p:to>
                                    </p:set>
                                    <p:anim calcmode="lin" valueType="num">
                                      <p:cBhvr additive="base">
                                        <p:cTn id="58" dur="500" fill="hold"/>
                                        <p:tgtEl>
                                          <p:spTgt spid="29"/>
                                        </p:tgtEl>
                                        <p:attrNameLst>
                                          <p:attrName>ppt_x</p:attrName>
                                        </p:attrNameLst>
                                      </p:cBhvr>
                                      <p:tavLst>
                                        <p:tav tm="0">
                                          <p:val>
                                            <p:strVal val="1+#ppt_w/2"/>
                                          </p:val>
                                        </p:tav>
                                        <p:tav tm="100000">
                                          <p:val>
                                            <p:strVal val="#ppt_x"/>
                                          </p:val>
                                        </p:tav>
                                      </p:tavLst>
                                    </p:anim>
                                    <p:anim calcmode="lin" valueType="num">
                                      <p:cBhvr additive="base">
                                        <p:cTn id="59" dur="500" fill="hold"/>
                                        <p:tgtEl>
                                          <p:spTgt spid="29"/>
                                        </p:tgtEl>
                                        <p:attrNameLst>
                                          <p:attrName>ppt_y</p:attrName>
                                        </p:attrNameLst>
                                      </p:cBhvr>
                                      <p:tavLst>
                                        <p:tav tm="0">
                                          <p:val>
                                            <p:strVal val="#ppt_y"/>
                                          </p:val>
                                        </p:tav>
                                        <p:tav tm="100000">
                                          <p:val>
                                            <p:strVal val="#ppt_y"/>
                                          </p:val>
                                        </p:tav>
                                      </p:tavLst>
                                    </p:anim>
                                  </p:childTnLst>
                                </p:cTn>
                              </p:par>
                            </p:childTnLst>
                          </p:cTn>
                        </p:par>
                        <p:par>
                          <p:cTn id="60" fill="hold">
                            <p:stCondLst>
                              <p:cond delay="7500"/>
                            </p:stCondLst>
                            <p:childTnLst>
                              <p:par>
                                <p:cTn id="61" presetID="47" presetClass="entr" presetSubtype="0" fill="hold" grpId="0" nodeType="after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fade">
                                      <p:cBhvr>
                                        <p:cTn id="63" dur="1000"/>
                                        <p:tgtEl>
                                          <p:spTgt spid="30"/>
                                        </p:tgtEl>
                                      </p:cBhvr>
                                    </p:animEffect>
                                    <p:anim calcmode="lin" valueType="num">
                                      <p:cBhvr>
                                        <p:cTn id="64" dur="1000" fill="hold"/>
                                        <p:tgtEl>
                                          <p:spTgt spid="30"/>
                                        </p:tgtEl>
                                        <p:attrNameLst>
                                          <p:attrName>ppt_x</p:attrName>
                                        </p:attrNameLst>
                                      </p:cBhvr>
                                      <p:tavLst>
                                        <p:tav tm="0">
                                          <p:val>
                                            <p:strVal val="#ppt_x"/>
                                          </p:val>
                                        </p:tav>
                                        <p:tav tm="100000">
                                          <p:val>
                                            <p:strVal val="#ppt_x"/>
                                          </p:val>
                                        </p:tav>
                                      </p:tavLst>
                                    </p:anim>
                                    <p:anim calcmode="lin" valueType="num">
                                      <p:cBhvr>
                                        <p:cTn id="6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P spid="27" grpId="0"/>
      <p:bldP spid="28" grpId="0"/>
      <p:bldP spid="29" grpId="0"/>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23528" y="123478"/>
            <a:ext cx="858276" cy="522687"/>
          </a:xfrm>
          <a:prstGeom prst="rect">
            <a:avLst/>
          </a:prstGeom>
        </p:spPr>
      </p:pic>
      <p:sp>
        <p:nvSpPr>
          <p:cNvPr id="3" name="TextBox 2"/>
          <p:cNvSpPr txBox="1"/>
          <p:nvPr/>
        </p:nvSpPr>
        <p:spPr>
          <a:xfrm>
            <a:off x="1279264" y="246055"/>
            <a:ext cx="1107997" cy="369332"/>
          </a:xfrm>
          <a:prstGeom prst="rect">
            <a:avLst/>
          </a:prstGeom>
          <a:noFill/>
        </p:spPr>
        <p:txBody>
          <a:bodyPr wrap="none" rtlCol="0">
            <a:spAutoFit/>
          </a:bodyPr>
          <a:lstStyle/>
          <a:p>
            <a:pPr algn="ctr"/>
            <a:r>
              <a:rPr lang="zh-CN" altLang="en-US" b="1" dirty="0">
                <a:solidFill>
                  <a:srgbClr val="C00000"/>
                </a:solidFill>
                <a:latin typeface="微软雅黑" panose="020B0503020204020204" pitchFamily="34" charset="-122"/>
                <a:ea typeface="微软雅黑" panose="020B0503020204020204" pitchFamily="34" charset="-122"/>
              </a:rPr>
              <a:t>历史回放</a:t>
            </a:r>
            <a:endParaRPr lang="zh-CN" altLang="en-US" b="1" dirty="0">
              <a:solidFill>
                <a:srgbClr val="C00000"/>
              </a:solidFill>
              <a:latin typeface="微软雅黑" panose="020B0503020204020204" pitchFamily="34" charset="-122"/>
              <a:ea typeface="微软雅黑" panose="020B0503020204020204" pitchFamily="34" charset="-122"/>
            </a:endParaRPr>
          </a:p>
        </p:txBody>
      </p:sp>
      <p:cxnSp>
        <p:nvCxnSpPr>
          <p:cNvPr id="4" name="直接连接符 3"/>
          <p:cNvCxnSpPr/>
          <p:nvPr/>
        </p:nvCxnSpPr>
        <p:spPr>
          <a:xfrm>
            <a:off x="9525" y="699542"/>
            <a:ext cx="9134475"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圆角矩形 4"/>
          <p:cNvSpPr/>
          <p:nvPr/>
        </p:nvSpPr>
        <p:spPr>
          <a:xfrm>
            <a:off x="709585" y="1124758"/>
            <a:ext cx="3341984" cy="36004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p:cNvSpPr txBox="1"/>
          <p:nvPr/>
        </p:nvSpPr>
        <p:spPr>
          <a:xfrm>
            <a:off x="739200" y="1116661"/>
            <a:ext cx="3416320" cy="369332"/>
          </a:xfrm>
          <a:prstGeom prst="rect">
            <a:avLst/>
          </a:prstGeom>
          <a:noFill/>
        </p:spPr>
        <p:txBody>
          <a:bodyPr wrap="none"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第一次鸦片战争和</a:t>
            </a:r>
            <a:r>
              <a:rPr lang="en-US" altLang="zh-CN" dirty="0">
                <a:solidFill>
                  <a:schemeClr val="bg1"/>
                </a:solidFill>
                <a:latin typeface="微软雅黑" panose="020B0503020204020204" pitchFamily="34" charset="-122"/>
                <a:ea typeface="微软雅黑" panose="020B0503020204020204" pitchFamily="34" charset="-122"/>
              </a:rPr>
              <a:t>《</a:t>
            </a:r>
            <a:r>
              <a:rPr lang="zh-CN" altLang="en-US" dirty="0">
                <a:solidFill>
                  <a:schemeClr val="bg1"/>
                </a:solidFill>
                <a:latin typeface="微软雅黑" panose="020B0503020204020204" pitchFamily="34" charset="-122"/>
                <a:ea typeface="微软雅黑" panose="020B0503020204020204" pitchFamily="34" charset="-122"/>
              </a:rPr>
              <a:t>南京条约</a:t>
            </a:r>
            <a:r>
              <a:rPr lang="en-US" altLang="zh-CN" dirty="0">
                <a:solidFill>
                  <a:schemeClr val="bg1"/>
                </a:solidFill>
                <a:latin typeface="微软雅黑" panose="020B0503020204020204" pitchFamily="34" charset="-122"/>
                <a:ea typeface="微软雅黑" panose="020B0503020204020204" pitchFamily="34" charset="-122"/>
              </a:rPr>
              <a:t>》</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7" name="TextBox 6"/>
          <p:cNvSpPr txBox="1"/>
          <p:nvPr/>
        </p:nvSpPr>
        <p:spPr>
          <a:xfrm>
            <a:off x="711384" y="1620717"/>
            <a:ext cx="5060437" cy="2712666"/>
          </a:xfrm>
          <a:prstGeom prst="rect">
            <a:avLst/>
          </a:prstGeom>
          <a:noFill/>
        </p:spPr>
        <p:txBody>
          <a:bodyPr wrap="square" rtlCol="0">
            <a:spAutoFit/>
          </a:bodyPr>
          <a:lstStyle/>
          <a:p>
            <a:pPr algn="just">
              <a:lnSpc>
                <a:spcPct val="120000"/>
              </a:lnSpc>
            </a:pPr>
            <a:r>
              <a:rPr lang="zh-CN" altLang="en-US" sz="1300" dirty="0">
                <a:latin typeface="微软雅黑" panose="020B0503020204020204" pitchFamily="34" charset="-122"/>
                <a:ea typeface="微软雅黑" panose="020B0503020204020204" pitchFamily="34" charset="-122"/>
              </a:rPr>
              <a:t>       </a:t>
            </a:r>
            <a:r>
              <a:rPr lang="en-US" altLang="zh-CN" sz="1300" dirty="0">
                <a:latin typeface="微软雅黑" panose="020B0503020204020204" pitchFamily="34" charset="-122"/>
                <a:ea typeface="微软雅黑" panose="020B0503020204020204" pitchFamily="34" charset="-122"/>
              </a:rPr>
              <a:t>1838</a:t>
            </a:r>
            <a:r>
              <a:rPr lang="zh-CN" altLang="en-US" sz="1300" dirty="0">
                <a:latin typeface="微软雅黑" panose="020B0503020204020204" pitchFamily="34" charset="-122"/>
                <a:ea typeface="微软雅黑" panose="020B0503020204020204" pitchFamily="34" charset="-122"/>
              </a:rPr>
              <a:t>年冬，道光帝派湖广总督林则徐为钦差大臣</a:t>
            </a:r>
            <a:r>
              <a:rPr lang="en-US" altLang="zh-CN" sz="1300" dirty="0">
                <a:latin typeface="微软雅黑" panose="020B0503020204020204" pitchFamily="34" charset="-122"/>
                <a:ea typeface="微软雅黑" panose="020B0503020204020204" pitchFamily="34" charset="-122"/>
              </a:rPr>
              <a:t>,</a:t>
            </a:r>
            <a:r>
              <a:rPr lang="zh-CN" altLang="en-US" sz="1300" dirty="0">
                <a:latin typeface="微软雅黑" panose="020B0503020204020204" pitchFamily="34" charset="-122"/>
                <a:ea typeface="微软雅黑" panose="020B0503020204020204" pitchFamily="34" charset="-122"/>
              </a:rPr>
              <a:t>赴广东查禁鸦片。次年三月</a:t>
            </a:r>
            <a:r>
              <a:rPr lang="en-US" altLang="zh-CN" sz="1300" dirty="0">
                <a:latin typeface="微软雅黑" panose="020B0503020204020204" pitchFamily="34" charset="-122"/>
                <a:ea typeface="微软雅黑" panose="020B0503020204020204" pitchFamily="34" charset="-122"/>
              </a:rPr>
              <a:t>,</a:t>
            </a:r>
            <a:r>
              <a:rPr lang="zh-CN" altLang="en-US" sz="1300" dirty="0">
                <a:latin typeface="微软雅黑" panose="020B0503020204020204" pitchFamily="34" charset="-122"/>
                <a:ea typeface="微软雅黑" panose="020B0503020204020204" pitchFamily="34" charset="-122"/>
              </a:rPr>
              <a:t>林到任后</a:t>
            </a:r>
            <a:r>
              <a:rPr lang="en-US" altLang="zh-CN" sz="1300" dirty="0">
                <a:latin typeface="微软雅黑" panose="020B0503020204020204" pitchFamily="34" charset="-122"/>
                <a:ea typeface="微软雅黑" panose="020B0503020204020204" pitchFamily="34" charset="-122"/>
              </a:rPr>
              <a:t>,</a:t>
            </a:r>
            <a:r>
              <a:rPr lang="zh-CN" altLang="en-US" sz="1300" dirty="0">
                <a:latin typeface="微软雅黑" panose="020B0503020204020204" pitchFamily="34" charset="-122"/>
                <a:ea typeface="微软雅黑" panose="020B0503020204020204" pitchFamily="34" charset="-122"/>
              </a:rPr>
              <a:t>严行查缴鸦片</a:t>
            </a:r>
            <a:r>
              <a:rPr lang="en-US" altLang="zh-CN" sz="1300" dirty="0">
                <a:latin typeface="微软雅黑" panose="020B0503020204020204" pitchFamily="34" charset="-122"/>
                <a:ea typeface="微软雅黑" panose="020B0503020204020204" pitchFamily="34" charset="-122"/>
              </a:rPr>
              <a:t>2</a:t>
            </a:r>
            <a:r>
              <a:rPr lang="zh-CN" altLang="en-US" sz="1300" dirty="0">
                <a:latin typeface="微软雅黑" panose="020B0503020204020204" pitchFamily="34" charset="-122"/>
                <a:ea typeface="微软雅黑" panose="020B0503020204020204" pitchFamily="34" charset="-122"/>
              </a:rPr>
              <a:t>万余箱，并于虎门海口悉数销毁。英国政府以此为借口，决定派出远征军侵华，英国国会也通过对华战争的拨款案。</a:t>
            </a:r>
            <a:r>
              <a:rPr lang="en-US" altLang="zh-CN" sz="1300" dirty="0">
                <a:latin typeface="微软雅黑" panose="020B0503020204020204" pitchFamily="34" charset="-122"/>
                <a:ea typeface="微软雅黑" panose="020B0503020204020204" pitchFamily="34" charset="-122"/>
              </a:rPr>
              <a:t>1840</a:t>
            </a:r>
            <a:r>
              <a:rPr lang="zh-CN" altLang="en-US" sz="1300" dirty="0">
                <a:latin typeface="微软雅黑" panose="020B0503020204020204" pitchFamily="34" charset="-122"/>
                <a:ea typeface="微软雅黑" panose="020B0503020204020204" pitchFamily="34" charset="-122"/>
              </a:rPr>
              <a:t>年</a:t>
            </a:r>
            <a:r>
              <a:rPr lang="en-US" altLang="zh-CN" sz="1300" dirty="0">
                <a:latin typeface="微软雅黑" panose="020B0503020204020204" pitchFamily="34" charset="-122"/>
                <a:ea typeface="微软雅黑" panose="020B0503020204020204" pitchFamily="34" charset="-122"/>
              </a:rPr>
              <a:t>6</a:t>
            </a:r>
            <a:r>
              <a:rPr lang="zh-CN" altLang="en-US" sz="1300" dirty="0">
                <a:latin typeface="微软雅黑" panose="020B0503020204020204" pitchFamily="34" charset="-122"/>
                <a:ea typeface="微软雅黑" panose="020B0503020204020204" pitchFamily="34" charset="-122"/>
              </a:rPr>
              <a:t>月</a:t>
            </a:r>
            <a:r>
              <a:rPr lang="en-US" altLang="zh-CN" sz="1300" dirty="0">
                <a:latin typeface="微软雅黑" panose="020B0503020204020204" pitchFamily="34" charset="-122"/>
                <a:ea typeface="微软雅黑" panose="020B0503020204020204" pitchFamily="34" charset="-122"/>
              </a:rPr>
              <a:t>,</a:t>
            </a:r>
            <a:r>
              <a:rPr lang="zh-CN" altLang="en-US" sz="1300" dirty="0">
                <a:latin typeface="微软雅黑" panose="020B0503020204020204" pitchFamily="34" charset="-122"/>
                <a:ea typeface="微软雅黑" panose="020B0503020204020204" pitchFamily="34" charset="-122"/>
              </a:rPr>
              <a:t>英军舰船</a:t>
            </a:r>
            <a:r>
              <a:rPr lang="en-US" altLang="zh-CN" sz="1300" dirty="0">
                <a:latin typeface="微软雅黑" panose="020B0503020204020204" pitchFamily="34" charset="-122"/>
                <a:ea typeface="微软雅黑" panose="020B0503020204020204" pitchFamily="34" charset="-122"/>
              </a:rPr>
              <a:t>47</a:t>
            </a:r>
            <a:r>
              <a:rPr lang="zh-CN" altLang="en-US" sz="1300" dirty="0">
                <a:latin typeface="微软雅黑" panose="020B0503020204020204" pitchFamily="34" charset="-122"/>
                <a:ea typeface="微软雅黑" panose="020B0503020204020204" pitchFamily="34" charset="-122"/>
              </a:rPr>
              <a:t>艘、陆军</a:t>
            </a:r>
            <a:r>
              <a:rPr lang="en-US" altLang="zh-CN" sz="1300" dirty="0">
                <a:latin typeface="微软雅黑" panose="020B0503020204020204" pitchFamily="34" charset="-122"/>
                <a:ea typeface="微软雅黑" panose="020B0503020204020204" pitchFamily="34" charset="-122"/>
              </a:rPr>
              <a:t>4000</a:t>
            </a:r>
            <a:r>
              <a:rPr lang="zh-CN" altLang="en-US" sz="1300" dirty="0">
                <a:latin typeface="微软雅黑" panose="020B0503020204020204" pitchFamily="34" charset="-122"/>
                <a:ea typeface="微软雅黑" panose="020B0503020204020204" pitchFamily="34" charset="-122"/>
              </a:rPr>
              <a:t>人在海军少将懿律、驻华商务监督义律率领下</a:t>
            </a:r>
            <a:r>
              <a:rPr lang="en-US" altLang="zh-CN" sz="1300" dirty="0">
                <a:latin typeface="微软雅黑" panose="020B0503020204020204" pitchFamily="34" charset="-122"/>
                <a:ea typeface="微软雅黑" panose="020B0503020204020204" pitchFamily="34" charset="-122"/>
              </a:rPr>
              <a:t>,</a:t>
            </a:r>
            <a:r>
              <a:rPr lang="zh-CN" altLang="en-US" sz="1300" dirty="0">
                <a:latin typeface="微软雅黑" panose="020B0503020204020204" pitchFamily="34" charset="-122"/>
                <a:ea typeface="微软雅黑" panose="020B0503020204020204" pitchFamily="34" charset="-122"/>
              </a:rPr>
              <a:t>陆续抵达广东珠江口外，封锁海口。鸦片战争自此开始，战争经历三个阶段后来，清军战败，被迫与英国政府签订不平等的</a:t>
            </a:r>
            <a:r>
              <a:rPr lang="en-US" altLang="zh-CN" sz="1300" dirty="0">
                <a:latin typeface="微软雅黑" panose="020B0503020204020204" pitchFamily="34" charset="-122"/>
                <a:ea typeface="微软雅黑" panose="020B0503020204020204" pitchFamily="34" charset="-122"/>
              </a:rPr>
              <a:t>《</a:t>
            </a:r>
            <a:r>
              <a:rPr lang="zh-CN" altLang="en-US" sz="1300" dirty="0">
                <a:latin typeface="微软雅黑" panose="020B0503020204020204" pitchFamily="34" charset="-122"/>
                <a:ea typeface="微软雅黑" panose="020B0503020204020204" pitchFamily="34" charset="-122"/>
              </a:rPr>
              <a:t>中英南京条约</a:t>
            </a:r>
            <a:r>
              <a:rPr lang="en-US" altLang="zh-CN" sz="1300" dirty="0">
                <a:latin typeface="微软雅黑" panose="020B0503020204020204" pitchFamily="34" charset="-122"/>
                <a:ea typeface="微软雅黑" panose="020B0503020204020204" pitchFamily="34" charset="-122"/>
              </a:rPr>
              <a:t>》</a:t>
            </a:r>
            <a:r>
              <a:rPr lang="zh-CN" altLang="en-US" sz="1300" dirty="0">
                <a:latin typeface="微软雅黑" panose="020B0503020204020204" pitchFamily="34" charset="-122"/>
                <a:ea typeface="微软雅黑" panose="020B0503020204020204" pitchFamily="34" charset="-122"/>
              </a:rPr>
              <a:t>。</a:t>
            </a:r>
            <a:endParaRPr lang="zh-CN" altLang="en-US" sz="1300" dirty="0">
              <a:latin typeface="微软雅黑" panose="020B0503020204020204" pitchFamily="34" charset="-122"/>
              <a:ea typeface="微软雅黑" panose="020B0503020204020204" pitchFamily="34" charset="-122"/>
            </a:endParaRPr>
          </a:p>
          <a:p>
            <a:pPr algn="just">
              <a:lnSpc>
                <a:spcPct val="120000"/>
              </a:lnSpc>
            </a:pPr>
            <a:r>
              <a:rPr lang="zh-CN" altLang="en-US" sz="1300" dirty="0">
                <a:latin typeface="微软雅黑" panose="020B0503020204020204" pitchFamily="34" charset="-122"/>
                <a:ea typeface="微软雅黑" panose="020B0503020204020204" pitchFamily="34" charset="-122"/>
              </a:rPr>
              <a:t>       鸦片战争是中国军民抗击西方资本主义列强入侵的第一次战争，广大官兵英勇抗战，表现出崇高的爱国主义精神。但是，由于清朝政府腐败无能，军事落后，导致了本次战争的失败。鸦片战争后，中国开始走向半殖民地半封建社会。 </a:t>
            </a:r>
            <a:endParaRPr lang="zh-CN" altLang="en-US" sz="1300" dirty="0">
              <a:latin typeface="微软雅黑" panose="020B0503020204020204" pitchFamily="34" charset="-122"/>
              <a:ea typeface="微软雅黑" panose="020B0503020204020204" pitchFamily="34" charset="-122"/>
            </a:endParaRPr>
          </a:p>
        </p:txBody>
      </p:sp>
      <p:pic>
        <p:nvPicPr>
          <p:cNvPr id="8" name="Picture 7" descr="甲午战争人物1"/>
          <p:cNvPicPr>
            <a:picLocks noChangeAspect="1" noChangeArrowheads="1"/>
          </p:cNvPicPr>
          <p:nvPr/>
        </p:nvPicPr>
        <p:blipFill>
          <a:blip r:embed="rId2">
            <a:lum bright="12000" contrast="36000"/>
            <a:extLst>
              <a:ext uri="{28A0092B-C50C-407E-A947-70E740481C1C}">
                <a14:useLocalDpi xmlns:a14="http://schemas.microsoft.com/office/drawing/2010/main" val="0"/>
              </a:ext>
            </a:extLst>
          </a:blip>
          <a:srcRect/>
          <a:stretch>
            <a:fillRect/>
          </a:stretch>
        </p:blipFill>
        <p:spPr>
          <a:xfrm>
            <a:off x="6100463" y="1086191"/>
            <a:ext cx="2304256" cy="16163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9" descr="甲午战争史料"/>
          <p:cNvPicPr>
            <a:picLocks noChangeAspect="1" noChangeArrowheads="1"/>
          </p:cNvPicPr>
          <p:nvPr/>
        </p:nvPicPr>
        <p:blipFill>
          <a:blip r:embed="rId3">
            <a:lum bright="18000" contrast="36000"/>
            <a:extLst>
              <a:ext uri="{28A0092B-C50C-407E-A947-70E740481C1C}">
                <a14:useLocalDpi xmlns:a14="http://schemas.microsoft.com/office/drawing/2010/main" val="0"/>
              </a:ext>
            </a:extLst>
          </a:blip>
          <a:srcRect/>
          <a:stretch>
            <a:fillRect/>
          </a:stretch>
        </p:blipFill>
        <p:spPr>
          <a:xfrm>
            <a:off x="6098151" y="2806286"/>
            <a:ext cx="2294323" cy="158417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iterate type="lt">
                                    <p:tmPct val="20000"/>
                                  </p:iterate>
                                  <p:childTnLst>
                                    <p:set>
                                      <p:cBhvr>
                                        <p:cTn id="11" dur="1" fill="hold">
                                          <p:stCondLst>
                                            <p:cond delay="0"/>
                                          </p:stCondLst>
                                        </p:cTn>
                                        <p:tgtEl>
                                          <p:spTgt spid="3"/>
                                        </p:tgtEl>
                                        <p:attrNameLst>
                                          <p:attrName>style.visibility</p:attrName>
                                        </p:attrNameLst>
                                      </p:cBhvr>
                                      <p:to>
                                        <p:strVal val="visible"/>
                                      </p:to>
                                    </p:set>
                                    <p:animEffect transition="in" filter="wipe(down)">
                                      <p:cBhvr>
                                        <p:cTn id="12" dur="300"/>
                                        <p:tgtEl>
                                          <p:spTgt spid="3"/>
                                        </p:tgtEl>
                                      </p:cBhvr>
                                    </p:animEffect>
                                  </p:childTnLst>
                                </p:cTn>
                              </p:par>
                            </p:childTnLst>
                          </p:cTn>
                        </p:par>
                        <p:par>
                          <p:cTn id="13" fill="hold">
                            <p:stCondLst>
                              <p:cond delay="980"/>
                            </p:stCondLst>
                            <p:childTnLst>
                              <p:par>
                                <p:cTn id="14" presetID="22"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480"/>
                            </p:stCondLst>
                            <p:childTnLst>
                              <p:par>
                                <p:cTn id="21" presetID="42"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par>
                          <p:cTn id="26" fill="hold">
                            <p:stCondLst>
                              <p:cond delay="2480"/>
                            </p:stCondLst>
                            <p:childTnLst>
                              <p:par>
                                <p:cTn id="27" presetID="25" presetClass="entr" presetSubtype="0"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32" dur="1000" fill="hold"/>
                                        <p:tgtEl>
                                          <p:spTgt spid="8"/>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8"/>
                                        </p:tgtEl>
                                      </p:cBhvr>
                                    </p:animEffect>
                                  </p:childTnLst>
                                </p:cTn>
                              </p:par>
                            </p:childTnLst>
                          </p:cTn>
                        </p:par>
                        <p:par>
                          <p:cTn id="37" fill="hold">
                            <p:stCondLst>
                              <p:cond delay="3480"/>
                            </p:stCondLst>
                            <p:childTnLst>
                              <p:par>
                                <p:cTn id="38" presetID="25" presetClass="entr" presetSubtype="0" fill="hold" nodeType="after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p:cTn id="40"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41"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42"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43" dur="1000" fill="hold"/>
                                        <p:tgtEl>
                                          <p:spTgt spid="9"/>
                                        </p:tgtEl>
                                        <p:attrNameLst>
                                          <p:attrName>ppt_h</p:attrName>
                                        </p:attrNameLst>
                                      </p:cBhvr>
                                      <p:tavLst>
                                        <p:tav tm="0">
                                          <p:val>
                                            <p:strVal val="#ppt_h"/>
                                          </p:val>
                                        </p:tav>
                                        <p:tav tm="100000">
                                          <p:val>
                                            <p:strVal val="#ppt_h"/>
                                          </p:val>
                                        </p:tav>
                                      </p:tavLst>
                                    </p:anim>
                                    <p:anim calcmode="lin" valueType="num">
                                      <p:cBhvr>
                                        <p:cTn id="44"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45"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46"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47" dur="1000" decel="50000">
                                          <p:stCondLst>
                                            <p:cond delay="0"/>
                                          </p:stCondLst>
                                        </p:cTn>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23528" y="123478"/>
            <a:ext cx="858276" cy="522687"/>
          </a:xfrm>
          <a:prstGeom prst="rect">
            <a:avLst/>
          </a:prstGeom>
        </p:spPr>
      </p:pic>
      <p:sp>
        <p:nvSpPr>
          <p:cNvPr id="3" name="TextBox 2"/>
          <p:cNvSpPr txBox="1"/>
          <p:nvPr/>
        </p:nvSpPr>
        <p:spPr>
          <a:xfrm>
            <a:off x="1279264" y="246055"/>
            <a:ext cx="1107997" cy="369332"/>
          </a:xfrm>
          <a:prstGeom prst="rect">
            <a:avLst/>
          </a:prstGeom>
          <a:noFill/>
        </p:spPr>
        <p:txBody>
          <a:bodyPr wrap="none" rtlCol="0">
            <a:spAutoFit/>
          </a:bodyPr>
          <a:lstStyle/>
          <a:p>
            <a:pPr algn="ctr"/>
            <a:r>
              <a:rPr lang="zh-CN" altLang="en-US" b="1" dirty="0">
                <a:solidFill>
                  <a:srgbClr val="C00000"/>
                </a:solidFill>
                <a:latin typeface="微软雅黑" panose="020B0503020204020204" pitchFamily="34" charset="-122"/>
                <a:ea typeface="微软雅黑" panose="020B0503020204020204" pitchFamily="34" charset="-122"/>
              </a:rPr>
              <a:t>历史回放</a:t>
            </a:r>
            <a:endParaRPr lang="zh-CN" altLang="en-US" b="1" dirty="0">
              <a:solidFill>
                <a:srgbClr val="C00000"/>
              </a:solidFill>
              <a:latin typeface="微软雅黑" panose="020B0503020204020204" pitchFamily="34" charset="-122"/>
              <a:ea typeface="微软雅黑" panose="020B0503020204020204" pitchFamily="34" charset="-122"/>
            </a:endParaRPr>
          </a:p>
        </p:txBody>
      </p:sp>
      <p:cxnSp>
        <p:nvCxnSpPr>
          <p:cNvPr id="4" name="直接连接符 3"/>
          <p:cNvCxnSpPr/>
          <p:nvPr/>
        </p:nvCxnSpPr>
        <p:spPr>
          <a:xfrm>
            <a:off x="9525" y="699542"/>
            <a:ext cx="9134475"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576762" y="1519184"/>
            <a:ext cx="2492990" cy="369332"/>
          </a:xfrm>
          <a:prstGeom prst="rect">
            <a:avLst/>
          </a:prstGeom>
          <a:noFill/>
        </p:spPr>
        <p:txBody>
          <a:bodyPr wrap="none" rtlCol="0">
            <a:spAutoFit/>
          </a:bodyPr>
          <a:lstStyle/>
          <a:p>
            <a:r>
              <a:rPr lang="en-US" altLang="zh-CN" b="1" dirty="0">
                <a:solidFill>
                  <a:srgbClr val="C00000"/>
                </a:solidFill>
                <a:latin typeface="微软雅黑" panose="020B0503020204020204" pitchFamily="34" charset="-122"/>
                <a:ea typeface="微软雅黑" panose="020B0503020204020204" pitchFamily="34" charset="-122"/>
              </a:rPr>
              <a:t>《</a:t>
            </a:r>
            <a:r>
              <a:rPr lang="zh-CN" altLang="en-US" b="1" dirty="0">
                <a:solidFill>
                  <a:srgbClr val="C00000"/>
                </a:solidFill>
                <a:latin typeface="微软雅黑" panose="020B0503020204020204" pitchFamily="34" charset="-122"/>
                <a:ea typeface="微软雅黑" panose="020B0503020204020204" pitchFamily="34" charset="-122"/>
              </a:rPr>
              <a:t>南京条约</a:t>
            </a:r>
            <a:r>
              <a:rPr lang="en-US" altLang="zh-CN" b="1" dirty="0">
                <a:solidFill>
                  <a:srgbClr val="C00000"/>
                </a:solidFill>
                <a:latin typeface="微软雅黑" panose="020B0503020204020204" pitchFamily="34" charset="-122"/>
                <a:ea typeface="微软雅黑" panose="020B0503020204020204" pitchFamily="34" charset="-122"/>
              </a:rPr>
              <a:t>》</a:t>
            </a:r>
            <a:r>
              <a:rPr lang="zh-CN" altLang="en-US" b="1" dirty="0">
                <a:solidFill>
                  <a:srgbClr val="C00000"/>
                </a:solidFill>
                <a:latin typeface="微软雅黑" panose="020B0503020204020204" pitchFamily="34" charset="-122"/>
                <a:ea typeface="微软雅黑" panose="020B0503020204020204" pitchFamily="34" charset="-122"/>
              </a:rPr>
              <a:t>主要内容</a:t>
            </a:r>
            <a:endParaRPr lang="zh-CN" altLang="en-US" b="1" dirty="0">
              <a:solidFill>
                <a:srgbClr val="C00000"/>
              </a:solidFill>
              <a:latin typeface="微软雅黑" panose="020B0503020204020204" pitchFamily="34" charset="-122"/>
              <a:ea typeface="微软雅黑" panose="020B0503020204020204" pitchFamily="34" charset="-122"/>
            </a:endParaRPr>
          </a:p>
        </p:txBody>
      </p:sp>
      <p:sp>
        <p:nvSpPr>
          <p:cNvPr id="7" name="TextBox 6"/>
          <p:cNvSpPr txBox="1"/>
          <p:nvPr/>
        </p:nvSpPr>
        <p:spPr>
          <a:xfrm>
            <a:off x="4665146" y="1975453"/>
            <a:ext cx="3888432" cy="1892441"/>
          </a:xfrm>
          <a:prstGeom prst="rect">
            <a:avLst/>
          </a:prstGeom>
          <a:noFill/>
        </p:spPr>
        <p:txBody>
          <a:bodyPr wrap="square" rtlCol="0">
            <a:spAutoFit/>
          </a:bodyPr>
          <a:lstStyle/>
          <a:p>
            <a:pPr algn="just">
              <a:lnSpc>
                <a:spcPct val="160000"/>
              </a:lnSpc>
            </a:pPr>
            <a:r>
              <a:rPr lang="zh-CN" altLang="en-US" sz="1500" dirty="0">
                <a:latin typeface="微软雅黑" panose="020B0503020204020204" pitchFamily="34" charset="-122"/>
                <a:ea typeface="微软雅黑" panose="020B0503020204020204" pitchFamily="34" charset="-122"/>
              </a:rPr>
              <a:t>① 赔款</a:t>
            </a:r>
            <a:r>
              <a:rPr lang="en-US" altLang="zh-CN" sz="1500" dirty="0">
                <a:latin typeface="微软雅黑" panose="020B0503020204020204" pitchFamily="34" charset="-122"/>
                <a:ea typeface="微软雅黑" panose="020B0503020204020204" pitchFamily="34" charset="-122"/>
              </a:rPr>
              <a:t>2100</a:t>
            </a:r>
            <a:r>
              <a:rPr lang="zh-CN" altLang="en-US" sz="1500" dirty="0">
                <a:latin typeface="微软雅黑" panose="020B0503020204020204" pitchFamily="34" charset="-122"/>
                <a:ea typeface="微软雅黑" panose="020B0503020204020204" pitchFamily="34" charset="-122"/>
              </a:rPr>
              <a:t>万银元。</a:t>
            </a:r>
            <a:endParaRPr lang="zh-CN" altLang="en-US" sz="1500" dirty="0">
              <a:latin typeface="微软雅黑" panose="020B0503020204020204" pitchFamily="34" charset="-122"/>
              <a:ea typeface="微软雅黑" panose="020B0503020204020204" pitchFamily="34" charset="-122"/>
            </a:endParaRPr>
          </a:p>
          <a:p>
            <a:pPr algn="just">
              <a:lnSpc>
                <a:spcPct val="160000"/>
              </a:lnSpc>
            </a:pPr>
            <a:r>
              <a:rPr lang="zh-CN" altLang="en-US" sz="1500" dirty="0">
                <a:latin typeface="微软雅黑" panose="020B0503020204020204" pitchFamily="34" charset="-122"/>
                <a:ea typeface="微软雅黑" panose="020B0503020204020204" pitchFamily="34" charset="-122"/>
              </a:rPr>
              <a:t>② 割香港岛给英国。</a:t>
            </a:r>
            <a:endParaRPr lang="zh-CN" altLang="en-US" sz="1500" dirty="0">
              <a:latin typeface="微软雅黑" panose="020B0503020204020204" pitchFamily="34" charset="-122"/>
              <a:ea typeface="微软雅黑" panose="020B0503020204020204" pitchFamily="34" charset="-122"/>
            </a:endParaRPr>
          </a:p>
          <a:p>
            <a:pPr algn="just">
              <a:lnSpc>
                <a:spcPct val="160000"/>
              </a:lnSpc>
            </a:pPr>
            <a:r>
              <a:rPr lang="zh-CN" altLang="en-US" sz="1500" dirty="0">
                <a:latin typeface="微软雅黑" panose="020B0503020204020204" pitchFamily="34" charset="-122"/>
                <a:ea typeface="微软雅黑" panose="020B0503020204020204" pitchFamily="34" charset="-122"/>
              </a:rPr>
              <a:t>③ 开放广州、厦门、福州、宁波、上海为通</a:t>
            </a:r>
            <a:endParaRPr lang="en-US" altLang="zh-CN" sz="1500" dirty="0">
              <a:latin typeface="微软雅黑" panose="020B0503020204020204" pitchFamily="34" charset="-122"/>
              <a:ea typeface="微软雅黑" panose="020B0503020204020204" pitchFamily="34" charset="-122"/>
            </a:endParaRPr>
          </a:p>
          <a:p>
            <a:pPr algn="just">
              <a:lnSpc>
                <a:spcPct val="160000"/>
              </a:lnSpc>
            </a:pPr>
            <a:r>
              <a:rPr lang="en-US" altLang="zh-CN" sz="1500" dirty="0">
                <a:latin typeface="微软雅黑" panose="020B0503020204020204" pitchFamily="34" charset="-122"/>
                <a:ea typeface="微软雅黑" panose="020B0503020204020204" pitchFamily="34" charset="-122"/>
              </a:rPr>
              <a:t>    </a:t>
            </a:r>
            <a:r>
              <a:rPr lang="zh-CN" altLang="en-US" sz="1500" dirty="0">
                <a:latin typeface="微软雅黑" panose="020B0503020204020204" pitchFamily="34" charset="-122"/>
                <a:ea typeface="微软雅黑" panose="020B0503020204020204" pitchFamily="34" charset="-122"/>
              </a:rPr>
              <a:t>商口岸，准许英国在通商口岸派驻领事。</a:t>
            </a:r>
            <a:endParaRPr lang="zh-CN" altLang="en-US" sz="1500" dirty="0">
              <a:latin typeface="微软雅黑" panose="020B0503020204020204" pitchFamily="34" charset="-122"/>
              <a:ea typeface="微软雅黑" panose="020B0503020204020204" pitchFamily="34" charset="-122"/>
            </a:endParaRPr>
          </a:p>
          <a:p>
            <a:pPr algn="just">
              <a:lnSpc>
                <a:spcPct val="160000"/>
              </a:lnSpc>
            </a:pPr>
            <a:r>
              <a:rPr lang="zh-CN" altLang="en-US" sz="1500" dirty="0">
                <a:latin typeface="微软雅黑" panose="020B0503020204020204" pitchFamily="34" charset="-122"/>
                <a:ea typeface="微软雅黑" panose="020B0503020204020204" pitchFamily="34" charset="-122"/>
              </a:rPr>
              <a:t>④ 关税由双方共同协定。</a:t>
            </a:r>
            <a:endParaRPr lang="zh-CN" altLang="en-US" sz="1500" dirty="0">
              <a:latin typeface="微软雅黑" panose="020B0503020204020204" pitchFamily="34" charset="-122"/>
              <a:ea typeface="微软雅黑" panose="020B0503020204020204" pitchFamily="34" charset="-122"/>
            </a:endParaRPr>
          </a:p>
        </p:txBody>
      </p:sp>
      <p:pic>
        <p:nvPicPr>
          <p:cNvPr id="5122" name="Picture 2" descr="http://imgm.ph.126.net/ZJzNUQKQL3t0gtKat2mcwQ==/660873998307431413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1676028"/>
            <a:ext cx="3660990" cy="22322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2000"/>
                                        <p:tgtEl>
                                          <p:spTgt spid="7"/>
                                        </p:tgtEl>
                                      </p:cBhvr>
                                    </p:animEffect>
                                  </p:childTnLst>
                                </p:cTn>
                              </p:par>
                            </p:childTnLst>
                          </p:cTn>
                        </p:par>
                        <p:par>
                          <p:cTn id="14" fill="hold">
                            <p:stCondLst>
                              <p:cond delay="3000"/>
                            </p:stCondLst>
                            <p:childTnLst>
                              <p:par>
                                <p:cTn id="15" presetID="53" presetClass="entr" presetSubtype="16" fill="hold" nodeType="afterEffect">
                                  <p:stCondLst>
                                    <p:cond delay="0"/>
                                  </p:stCondLst>
                                  <p:childTnLst>
                                    <p:set>
                                      <p:cBhvr>
                                        <p:cTn id="16" dur="1" fill="hold">
                                          <p:stCondLst>
                                            <p:cond delay="0"/>
                                          </p:stCondLst>
                                        </p:cTn>
                                        <p:tgtEl>
                                          <p:spTgt spid="5122"/>
                                        </p:tgtEl>
                                        <p:attrNameLst>
                                          <p:attrName>style.visibility</p:attrName>
                                        </p:attrNameLst>
                                      </p:cBhvr>
                                      <p:to>
                                        <p:strVal val="visible"/>
                                      </p:to>
                                    </p:set>
                                    <p:anim calcmode="lin" valueType="num">
                                      <p:cBhvr>
                                        <p:cTn id="17" dur="2000" fill="hold"/>
                                        <p:tgtEl>
                                          <p:spTgt spid="5122"/>
                                        </p:tgtEl>
                                        <p:attrNameLst>
                                          <p:attrName>ppt_w</p:attrName>
                                        </p:attrNameLst>
                                      </p:cBhvr>
                                      <p:tavLst>
                                        <p:tav tm="0">
                                          <p:val>
                                            <p:fltVal val="0"/>
                                          </p:val>
                                        </p:tav>
                                        <p:tav tm="100000">
                                          <p:val>
                                            <p:strVal val="#ppt_w"/>
                                          </p:val>
                                        </p:tav>
                                      </p:tavLst>
                                    </p:anim>
                                    <p:anim calcmode="lin" valueType="num">
                                      <p:cBhvr>
                                        <p:cTn id="18" dur="2000" fill="hold"/>
                                        <p:tgtEl>
                                          <p:spTgt spid="5122"/>
                                        </p:tgtEl>
                                        <p:attrNameLst>
                                          <p:attrName>ppt_h</p:attrName>
                                        </p:attrNameLst>
                                      </p:cBhvr>
                                      <p:tavLst>
                                        <p:tav tm="0">
                                          <p:val>
                                            <p:fltVal val="0"/>
                                          </p:val>
                                        </p:tav>
                                        <p:tav tm="100000">
                                          <p:val>
                                            <p:strVal val="#ppt_h"/>
                                          </p:val>
                                        </p:tav>
                                      </p:tavLst>
                                    </p:anim>
                                    <p:animEffect transition="in" filter="fade">
                                      <p:cBhvr>
                                        <p:cTn id="19"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23528" y="123478"/>
            <a:ext cx="858276" cy="522687"/>
          </a:xfrm>
          <a:prstGeom prst="rect">
            <a:avLst/>
          </a:prstGeom>
        </p:spPr>
      </p:pic>
      <p:sp>
        <p:nvSpPr>
          <p:cNvPr id="3" name="TextBox 2"/>
          <p:cNvSpPr txBox="1"/>
          <p:nvPr/>
        </p:nvSpPr>
        <p:spPr>
          <a:xfrm>
            <a:off x="1279264" y="246055"/>
            <a:ext cx="1107997" cy="369332"/>
          </a:xfrm>
          <a:prstGeom prst="rect">
            <a:avLst/>
          </a:prstGeom>
          <a:noFill/>
        </p:spPr>
        <p:txBody>
          <a:bodyPr wrap="none" rtlCol="0">
            <a:spAutoFit/>
          </a:bodyPr>
          <a:lstStyle/>
          <a:p>
            <a:pPr algn="ctr"/>
            <a:r>
              <a:rPr lang="zh-CN" altLang="en-US" b="1" dirty="0">
                <a:solidFill>
                  <a:srgbClr val="C00000"/>
                </a:solidFill>
                <a:latin typeface="微软雅黑" panose="020B0503020204020204" pitchFamily="34" charset="-122"/>
                <a:ea typeface="微软雅黑" panose="020B0503020204020204" pitchFamily="34" charset="-122"/>
              </a:rPr>
              <a:t>历史回放</a:t>
            </a:r>
            <a:endParaRPr lang="zh-CN" altLang="en-US" b="1" dirty="0">
              <a:solidFill>
                <a:srgbClr val="C00000"/>
              </a:solidFill>
              <a:latin typeface="微软雅黑" panose="020B0503020204020204" pitchFamily="34" charset="-122"/>
              <a:ea typeface="微软雅黑" panose="020B0503020204020204" pitchFamily="34" charset="-122"/>
            </a:endParaRPr>
          </a:p>
        </p:txBody>
      </p:sp>
      <p:cxnSp>
        <p:nvCxnSpPr>
          <p:cNvPr id="4" name="直接连接符 3"/>
          <p:cNvCxnSpPr/>
          <p:nvPr/>
        </p:nvCxnSpPr>
        <p:spPr>
          <a:xfrm>
            <a:off x="9525" y="699542"/>
            <a:ext cx="9134475"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圆角矩形 4"/>
          <p:cNvSpPr/>
          <p:nvPr/>
        </p:nvSpPr>
        <p:spPr>
          <a:xfrm>
            <a:off x="709585" y="1124758"/>
            <a:ext cx="2060940" cy="36004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p:cNvSpPr txBox="1"/>
          <p:nvPr/>
        </p:nvSpPr>
        <p:spPr>
          <a:xfrm>
            <a:off x="739200" y="1116661"/>
            <a:ext cx="2031325" cy="369332"/>
          </a:xfrm>
          <a:prstGeom prst="rect">
            <a:avLst/>
          </a:prstGeom>
          <a:noFill/>
        </p:spPr>
        <p:txBody>
          <a:bodyPr wrap="none"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俄国侵占我国领土</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7" name="TextBox 6"/>
          <p:cNvSpPr txBox="1"/>
          <p:nvPr/>
        </p:nvSpPr>
        <p:spPr>
          <a:xfrm>
            <a:off x="711384" y="1620717"/>
            <a:ext cx="7677040" cy="2302553"/>
          </a:xfrm>
          <a:prstGeom prst="rect">
            <a:avLst/>
          </a:prstGeom>
          <a:noFill/>
        </p:spPr>
        <p:txBody>
          <a:bodyPr wrap="square" rtlCol="0">
            <a:spAutoFit/>
          </a:bodyPr>
          <a:lstStyle/>
          <a:p>
            <a:pPr algn="just">
              <a:lnSpc>
                <a:spcPct val="140000"/>
              </a:lnSpc>
            </a:pPr>
            <a:r>
              <a:rPr lang="zh-CN" altLang="en-US" sz="1300" dirty="0">
                <a:latin typeface="微软雅黑" panose="020B0503020204020204" pitchFamily="34" charset="-122"/>
                <a:ea typeface="微软雅黑" panose="020B0503020204020204" pitchFamily="34" charset="-122"/>
              </a:rPr>
              <a:t>       十九世纪后半期，沙皇俄国强迫中国清朝政府签订了一系列不平等条约，侵占了大片中国领土。一八五八年，通过中俄</a:t>
            </a:r>
            <a:r>
              <a:rPr lang="en-US" altLang="zh-CN" sz="1300" dirty="0">
                <a:latin typeface="微软雅黑" panose="020B0503020204020204" pitchFamily="34" charset="-122"/>
                <a:ea typeface="微软雅黑" panose="020B0503020204020204" pitchFamily="34" charset="-122"/>
              </a:rPr>
              <a:t>《</a:t>
            </a:r>
            <a:r>
              <a:rPr lang="zh-CN" altLang="en-US" sz="1300" dirty="0">
                <a:latin typeface="微软雅黑" panose="020B0503020204020204" pitchFamily="34" charset="-122"/>
                <a:ea typeface="微软雅黑" panose="020B0503020204020204" pitchFamily="34" charset="-122"/>
              </a:rPr>
              <a:t>瑷珲条约</a:t>
            </a:r>
            <a:r>
              <a:rPr lang="en-US" altLang="zh-CN" sz="1300" dirty="0">
                <a:latin typeface="微软雅黑" panose="020B0503020204020204" pitchFamily="34" charset="-122"/>
                <a:ea typeface="微软雅黑" panose="020B0503020204020204" pitchFamily="34" charset="-122"/>
              </a:rPr>
              <a:t>》</a:t>
            </a:r>
            <a:r>
              <a:rPr lang="zh-CN" altLang="en-US" sz="1300" dirty="0">
                <a:latin typeface="微软雅黑" panose="020B0503020204020204" pitchFamily="34" charset="-122"/>
                <a:ea typeface="微软雅黑" panose="020B0503020204020204" pitchFamily="34" charset="-122"/>
              </a:rPr>
              <a:t>，迫使中国割让黑龙江以北、外兴安岭以南六十多万平方公里的中国领土，并把乌苏里江以东约四十万平方公里的中国领土划为中俄“共管”。一八六</a:t>
            </a:r>
            <a:r>
              <a:rPr lang="en-US" altLang="zh-CN" sz="1300" dirty="0">
                <a:latin typeface="微软雅黑" panose="020B0503020204020204" pitchFamily="34" charset="-122"/>
                <a:ea typeface="微软雅黑" panose="020B0503020204020204" pitchFamily="34" charset="-122"/>
              </a:rPr>
              <a:t>O</a:t>
            </a:r>
            <a:r>
              <a:rPr lang="zh-CN" altLang="en-US" sz="1300" dirty="0">
                <a:latin typeface="微软雅黑" panose="020B0503020204020204" pitchFamily="34" charset="-122"/>
                <a:ea typeface="微软雅黑" panose="020B0503020204020204" pitchFamily="34" charset="-122"/>
              </a:rPr>
              <a:t>年，通过中俄</a:t>
            </a:r>
            <a:r>
              <a:rPr lang="en-US" altLang="zh-CN" sz="1300" dirty="0">
                <a:latin typeface="微软雅黑" panose="020B0503020204020204" pitchFamily="34" charset="-122"/>
                <a:ea typeface="微软雅黑" panose="020B0503020204020204" pitchFamily="34" charset="-122"/>
              </a:rPr>
              <a:t>《</a:t>
            </a:r>
            <a:r>
              <a:rPr lang="zh-CN" altLang="en-US" sz="1300" dirty="0">
                <a:latin typeface="微软雅黑" panose="020B0503020204020204" pitchFamily="34" charset="-122"/>
                <a:ea typeface="微软雅黑" panose="020B0503020204020204" pitchFamily="34" charset="-122"/>
              </a:rPr>
              <a:t>北京条约</a:t>
            </a:r>
            <a:r>
              <a:rPr lang="en-US" altLang="zh-CN" sz="1300" dirty="0">
                <a:latin typeface="微软雅黑" panose="020B0503020204020204" pitchFamily="34" charset="-122"/>
                <a:ea typeface="微软雅黑" panose="020B0503020204020204" pitchFamily="34" charset="-122"/>
              </a:rPr>
              <a:t>》</a:t>
            </a:r>
            <a:r>
              <a:rPr lang="zh-CN" altLang="en-US" sz="1300" dirty="0">
                <a:latin typeface="微软雅黑" panose="020B0503020204020204" pitchFamily="34" charset="-122"/>
                <a:ea typeface="微软雅黑" panose="020B0503020204020204" pitchFamily="34" charset="-122"/>
              </a:rPr>
              <a:t>，进一步把乌苏里江以东四十万平方公里的土地完全划归俄国。一八六四年，沙俄依据中俄</a:t>
            </a:r>
            <a:r>
              <a:rPr lang="en-US" altLang="zh-CN" sz="1300" dirty="0">
                <a:latin typeface="微软雅黑" panose="020B0503020204020204" pitchFamily="34" charset="-122"/>
                <a:ea typeface="微软雅黑" panose="020B0503020204020204" pitchFamily="34" charset="-122"/>
              </a:rPr>
              <a:t>《</a:t>
            </a:r>
            <a:r>
              <a:rPr lang="zh-CN" altLang="en-US" sz="1300" dirty="0">
                <a:latin typeface="微软雅黑" panose="020B0503020204020204" pitchFamily="34" charset="-122"/>
                <a:ea typeface="微软雅黑" panose="020B0503020204020204" pitchFamily="34" charset="-122"/>
              </a:rPr>
              <a:t>北京条约</a:t>
            </a:r>
            <a:r>
              <a:rPr lang="en-US" altLang="zh-CN" sz="1300" dirty="0">
                <a:latin typeface="微软雅黑" panose="020B0503020204020204" pitchFamily="34" charset="-122"/>
                <a:ea typeface="微软雅黑" panose="020B0503020204020204" pitchFamily="34" charset="-122"/>
              </a:rPr>
              <a:t>》</a:t>
            </a:r>
            <a:r>
              <a:rPr lang="zh-CN" altLang="en-US" sz="1300" dirty="0">
                <a:latin typeface="微软雅黑" panose="020B0503020204020204" pitchFamily="34" charset="-122"/>
                <a:ea typeface="微软雅黑" panose="020B0503020204020204" pitchFamily="34" charset="-122"/>
              </a:rPr>
              <a:t>的有关规定，强迫清政府签订</a:t>
            </a:r>
            <a:r>
              <a:rPr lang="en-US" altLang="zh-CN" sz="1300" dirty="0">
                <a:latin typeface="微软雅黑" panose="020B0503020204020204" pitchFamily="34" charset="-122"/>
                <a:ea typeface="微软雅黑" panose="020B0503020204020204" pitchFamily="34" charset="-122"/>
              </a:rPr>
              <a:t>《</a:t>
            </a:r>
            <a:r>
              <a:rPr lang="zh-CN" altLang="en-US" sz="1300" dirty="0">
                <a:latin typeface="微软雅黑" panose="020B0503020204020204" pitchFamily="34" charset="-122"/>
                <a:ea typeface="微软雅黑" panose="020B0503020204020204" pitchFamily="34" charset="-122"/>
              </a:rPr>
              <a:t>中俄勘分西北界约记</a:t>
            </a:r>
            <a:r>
              <a:rPr lang="en-US" altLang="zh-CN" sz="1300" dirty="0">
                <a:latin typeface="微软雅黑" panose="020B0503020204020204" pitchFamily="34" charset="-122"/>
                <a:ea typeface="微软雅黑" panose="020B0503020204020204" pitchFamily="34" charset="-122"/>
              </a:rPr>
              <a:t>》</a:t>
            </a:r>
            <a:r>
              <a:rPr lang="zh-CN" altLang="en-US" sz="1300" dirty="0">
                <a:latin typeface="微软雅黑" panose="020B0503020204020204" pitchFamily="34" charset="-122"/>
                <a:ea typeface="微软雅黑" panose="020B0503020204020204" pitchFamily="34" charset="-122"/>
              </a:rPr>
              <a:t>，割占了巴尔喀什湖以东、以南四十四万多平方公里的中国领土。一八八一年至一八八四年，沙俄又通过</a:t>
            </a:r>
            <a:r>
              <a:rPr lang="en-US" altLang="zh-CN" sz="1300" dirty="0">
                <a:latin typeface="微软雅黑" panose="020B0503020204020204" pitchFamily="34" charset="-122"/>
                <a:ea typeface="微软雅黑" panose="020B0503020204020204" pitchFamily="34" charset="-122"/>
              </a:rPr>
              <a:t>《</a:t>
            </a:r>
            <a:r>
              <a:rPr lang="zh-CN" altLang="en-US" sz="1300" dirty="0">
                <a:latin typeface="微软雅黑" panose="020B0503020204020204" pitchFamily="34" charset="-122"/>
                <a:ea typeface="微软雅黑" panose="020B0503020204020204" pitchFamily="34" charset="-122"/>
              </a:rPr>
              <a:t>中俄改订条约</a:t>
            </a:r>
            <a:r>
              <a:rPr lang="en-US" altLang="zh-CN" sz="1300" dirty="0">
                <a:latin typeface="微软雅黑" panose="020B0503020204020204" pitchFamily="34" charset="-122"/>
                <a:ea typeface="微软雅黑" panose="020B0503020204020204" pitchFamily="34" charset="-122"/>
              </a:rPr>
              <a:t>》</a:t>
            </a:r>
            <a:r>
              <a:rPr lang="zh-CN" altLang="en-US" sz="1300" dirty="0">
                <a:latin typeface="微软雅黑" panose="020B0503020204020204" pitchFamily="34" charset="-122"/>
                <a:ea typeface="微软雅黑" panose="020B0503020204020204" pitchFamily="34" charset="-122"/>
              </a:rPr>
              <a:t>（亦称伊犁条约</a:t>
            </a:r>
            <a:r>
              <a:rPr lang="en-US" altLang="zh-CN" sz="1300" dirty="0">
                <a:latin typeface="微软雅黑" panose="020B0503020204020204" pitchFamily="34" charset="-122"/>
                <a:ea typeface="微软雅黑" panose="020B0503020204020204" pitchFamily="34" charset="-122"/>
              </a:rPr>
              <a:t>》</a:t>
            </a:r>
            <a:r>
              <a:rPr lang="zh-CN" altLang="en-US" sz="1300" dirty="0">
                <a:latin typeface="微软雅黑" panose="020B0503020204020204" pitchFamily="34" charset="-122"/>
                <a:ea typeface="微软雅黑" panose="020B0503020204020204" pitchFamily="34" charset="-122"/>
              </a:rPr>
              <a:t>）及其续签的五个子约，再次侵占了中国西部七万多平方公里的领土。这样，沙俄侵占的中国领土总计超过一百五十万平方公里。</a:t>
            </a:r>
            <a:endParaRPr lang="zh-CN" altLang="en-US" sz="130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2000"/>
                                        <p:tgtEl>
                                          <p:spTgt spid="7"/>
                                        </p:tgtEl>
                                      </p:cBhvr>
                                    </p:animEffect>
                                    <p:anim calcmode="lin" valueType="num">
                                      <p:cBhvr>
                                        <p:cTn id="15" dur="2000" fill="hold"/>
                                        <p:tgtEl>
                                          <p:spTgt spid="7"/>
                                        </p:tgtEl>
                                        <p:attrNameLst>
                                          <p:attrName>ppt_x</p:attrName>
                                        </p:attrNameLst>
                                      </p:cBhvr>
                                      <p:tavLst>
                                        <p:tav tm="0">
                                          <p:val>
                                            <p:strVal val="#ppt_x"/>
                                          </p:val>
                                        </p:tav>
                                        <p:tav tm="100000">
                                          <p:val>
                                            <p:strVal val="#ppt_x"/>
                                          </p:val>
                                        </p:tav>
                                      </p:tavLst>
                                    </p:anim>
                                    <p:anim calcmode="lin" valueType="num">
                                      <p:cBhvr>
                                        <p:cTn id="16" dur="2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Lst>
  </p:timing>
</p:sld>
</file>

<file path=ppt/theme/theme1.xml><?xml version="1.0" encoding="utf-8"?>
<a:theme xmlns:a="http://schemas.openxmlformats.org/drawingml/2006/main" name="www.99ppt.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3921</Words>
  <Application>WPS 演示</Application>
  <PresentationFormat>全屏显示(16:9)</PresentationFormat>
  <Paragraphs>153</Paragraphs>
  <Slides>19</Slides>
  <Notes>19</Notes>
  <HiddenSlides>0</HiddenSlides>
  <MMClips>1</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19</vt:i4>
      </vt:variant>
    </vt:vector>
  </HeadingPairs>
  <TitlesOfParts>
    <vt:vector size="27" baseType="lpstr">
      <vt:lpstr>Arial</vt:lpstr>
      <vt:lpstr>宋体</vt:lpstr>
      <vt:lpstr>Wingdings</vt:lpstr>
      <vt:lpstr>李旭科书法</vt:lpstr>
      <vt:lpstr>微软雅黑</vt:lpstr>
      <vt:lpstr>Calibri</vt:lpstr>
      <vt:lpstr>Arial Unicode MS</vt:lpstr>
      <vt:lpstr>www.99ppt.com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www.99ppt.com</dc:title>
  <dc:creator>www.99ppt.com</dc:creator>
  <cp:lastModifiedBy>Administrator</cp:lastModifiedBy>
  <cp:revision>5</cp:revision>
  <dcterms:created xsi:type="dcterms:W3CDTF">2016-08-25T01:59:00Z</dcterms:created>
  <dcterms:modified xsi:type="dcterms:W3CDTF">2019-08-28T06:48:30Z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2052-10.8.2.6837</vt:lpwstr>
  </property>
</Properties>
</file>